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al" panose="020B0604020202020204" pitchFamily="34" charset="0"/>
      <p:regular r:id="rId19"/>
    </p:embeddedFont>
    <p:embeddedFont>
      <p:font typeface="Arial Bold" panose="020B0704020202020204" pitchFamily="34" charset="0"/>
      <p:regular r:id="rId20"/>
      <p:bold r:id="rId21"/>
    </p:embeddedFont>
    <p:embeddedFont>
      <p:font typeface="Cabin" panose="020B0604020202020204" charset="0"/>
      <p:regular r:id="rId22"/>
    </p:embeddedFont>
    <p:embeddedFont>
      <p:font typeface="Francois One" panose="020B0604020202020204" charset="0"/>
      <p:regular r:id="rId23"/>
    </p:embeddedFont>
    <p:embeddedFont>
      <p:font typeface="Muli Bold" panose="020B0604020202020204" charset="0"/>
      <p:regular r:id="rId24"/>
    </p:embeddedFont>
    <p:embeddedFont>
      <p:font typeface="Oswald" panose="00000500000000000000" pitchFamily="2" charset="0"/>
      <p:regular r:id="rId25"/>
      <p:bold r:id="rId26"/>
    </p:embeddedFont>
    <p:embeddedFont>
      <p:font typeface="Roboto" panose="02000000000000000000" pitchFamily="2" charset="0"/>
      <p:regular r:id="rId27"/>
      <p:bold r:id="rId28"/>
      <p:italic r:id="rId29"/>
      <p:boldItalic r:id="rId30"/>
    </p:embeddedFont>
    <p:embeddedFont>
      <p:font typeface="Roboto Bold" panose="02000000000000000000"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F33991-E238-4E9E-8A43-34F6B76B8F49}" v="4" dt="2024-01-15T06:21:44.358"/>
    <p1510:client id="{767D1164-0F09-4230-A078-81ACE0154757}" v="6" dt="2024-01-15T06:43:28.188"/>
    <p1510:client id="{81584692-0618-497B-B62E-218B5026F674}" v="3" dt="2024-01-15T08:13:53.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9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 Hoàng Nam" userId="84dba3cbdd64d90e" providerId="LiveId" clId="{81584692-0618-497B-B62E-218B5026F674}"/>
    <pc:docChg chg="custSel modSld">
      <pc:chgData name="Kim Hoàng Nam" userId="84dba3cbdd64d90e" providerId="LiveId" clId="{81584692-0618-497B-B62E-218B5026F674}" dt="2024-01-15T09:22:04.074" v="8" actId="478"/>
      <pc:docMkLst>
        <pc:docMk/>
      </pc:docMkLst>
      <pc:sldChg chg="addSp delSp modSp mod">
        <pc:chgData name="Kim Hoàng Nam" userId="84dba3cbdd64d90e" providerId="LiveId" clId="{81584692-0618-497B-B62E-218B5026F674}" dt="2024-01-15T09:22:04.074" v="8" actId="478"/>
        <pc:sldMkLst>
          <pc:docMk/>
          <pc:sldMk cId="0" sldId="271"/>
        </pc:sldMkLst>
        <pc:spChg chg="mod">
          <ac:chgData name="Kim Hoàng Nam" userId="84dba3cbdd64d90e" providerId="LiveId" clId="{81584692-0618-497B-B62E-218B5026F674}" dt="2024-01-15T08:13:39.741" v="4"/>
          <ac:spMkLst>
            <pc:docMk/>
            <pc:sldMk cId="0" sldId="271"/>
            <ac:spMk id="22" creationId="{00000000-0000-0000-0000-000000000000}"/>
          </ac:spMkLst>
        </pc:spChg>
        <pc:picChg chg="add del mod">
          <ac:chgData name="Kim Hoàng Nam" userId="84dba3cbdd64d90e" providerId="LiveId" clId="{81584692-0618-497B-B62E-218B5026F674}" dt="2024-01-15T09:22:04.074" v="8" actId="478"/>
          <ac:picMkLst>
            <pc:docMk/>
            <pc:sldMk cId="0" sldId="271"/>
            <ac:picMk id="33" creationId="{7245C32C-02A2-3B42-2629-BC910A80B4C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sv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sv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6578" y="372971"/>
            <a:ext cx="18094844" cy="1985299"/>
          </a:xfrm>
          <a:prstGeom prst="rect">
            <a:avLst/>
          </a:prstGeom>
          <a:solidFill>
            <a:srgbClr val="003EA8"/>
          </a:solidFill>
        </p:spPr>
        <p:txBody>
          <a:bodyPr/>
          <a:lstStyle/>
          <a:p>
            <a:endParaRPr lang="en-US"/>
          </a:p>
        </p:txBody>
      </p:sp>
      <p:sp>
        <p:nvSpPr>
          <p:cNvPr id="3" name="TextBox 3"/>
          <p:cNvSpPr txBox="1"/>
          <p:nvPr/>
        </p:nvSpPr>
        <p:spPr>
          <a:xfrm>
            <a:off x="3724949" y="3698454"/>
            <a:ext cx="226191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CHƯƠNG 1</a:t>
            </a:r>
          </a:p>
        </p:txBody>
      </p:sp>
      <p:sp>
        <p:nvSpPr>
          <p:cNvPr id="4" name="TextBox 4"/>
          <p:cNvSpPr txBox="1"/>
          <p:nvPr/>
        </p:nvSpPr>
        <p:spPr>
          <a:xfrm>
            <a:off x="3697358" y="4810125"/>
            <a:ext cx="2375688"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CHƯƠNG 2</a:t>
            </a:r>
          </a:p>
        </p:txBody>
      </p:sp>
      <p:sp>
        <p:nvSpPr>
          <p:cNvPr id="5" name="TextBox 5"/>
          <p:cNvSpPr txBox="1"/>
          <p:nvPr/>
        </p:nvSpPr>
        <p:spPr>
          <a:xfrm>
            <a:off x="3668064" y="5924550"/>
            <a:ext cx="2375688"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CHƯƠNG 3</a:t>
            </a:r>
          </a:p>
        </p:txBody>
      </p:sp>
      <p:sp>
        <p:nvSpPr>
          <p:cNvPr id="6" name="TextBox 6"/>
          <p:cNvSpPr txBox="1"/>
          <p:nvPr/>
        </p:nvSpPr>
        <p:spPr>
          <a:xfrm>
            <a:off x="3609930" y="7038975"/>
            <a:ext cx="2550544"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CHƯƠNG 4</a:t>
            </a:r>
          </a:p>
        </p:txBody>
      </p:sp>
      <p:sp>
        <p:nvSpPr>
          <p:cNvPr id="7" name="TextBox 7"/>
          <p:cNvSpPr txBox="1"/>
          <p:nvPr/>
        </p:nvSpPr>
        <p:spPr>
          <a:xfrm>
            <a:off x="3668064" y="8052849"/>
            <a:ext cx="2550544"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CHƯƠNG 5</a:t>
            </a:r>
          </a:p>
        </p:txBody>
      </p:sp>
      <p:sp>
        <p:nvSpPr>
          <p:cNvPr id="8" name="TextBox 8"/>
          <p:cNvSpPr txBox="1"/>
          <p:nvPr/>
        </p:nvSpPr>
        <p:spPr>
          <a:xfrm>
            <a:off x="3609930" y="2710694"/>
            <a:ext cx="226191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MỞ DẦU</a:t>
            </a:r>
          </a:p>
        </p:txBody>
      </p:sp>
      <p:sp>
        <p:nvSpPr>
          <p:cNvPr id="9" name="TextBox 9"/>
          <p:cNvSpPr txBox="1"/>
          <p:nvPr/>
        </p:nvSpPr>
        <p:spPr>
          <a:xfrm>
            <a:off x="3668064" y="850370"/>
            <a:ext cx="11597502" cy="1529789"/>
          </a:xfrm>
          <a:prstGeom prst="rect">
            <a:avLst/>
          </a:prstGeom>
        </p:spPr>
        <p:txBody>
          <a:bodyPr lIns="0" tIns="0" rIns="0" bIns="0" rtlCol="0" anchor="t">
            <a:spAutoFit/>
          </a:bodyPr>
          <a:lstStyle/>
          <a:p>
            <a:pPr algn="ctr">
              <a:lnSpc>
                <a:spcPts val="4010"/>
              </a:lnSpc>
            </a:pPr>
            <a:r>
              <a:rPr lang="en-US" sz="3200" spc="327">
                <a:solidFill>
                  <a:srgbClr val="FFFFFF"/>
                </a:solidFill>
                <a:latin typeface="Arial" panose="020B0604020202020204" pitchFamily="34" charset="0"/>
                <a:cs typeface="Arial" panose="020B0604020202020204" pitchFamily="34" charset="0"/>
              </a:rPr>
              <a:t>KHOA KỸ THUẬT VÀ CÔNG </a:t>
            </a:r>
            <a:r>
              <a:rPr lang="vi-VN" sz="3200" spc="327">
                <a:solidFill>
                  <a:srgbClr val="FFFFFF"/>
                </a:solidFill>
                <a:latin typeface="Arial" panose="020B0604020202020204" pitchFamily="34" charset="0"/>
                <a:cs typeface="Arial" panose="020B0604020202020204" pitchFamily="34" charset="0"/>
              </a:rPr>
              <a:t>NGHỆ</a:t>
            </a:r>
            <a:endParaRPr lang="en-US" sz="3200" spc="327">
              <a:solidFill>
                <a:srgbClr val="FFFFFF"/>
              </a:solidFill>
              <a:latin typeface="Arial" panose="020B0604020202020204" pitchFamily="34" charset="0"/>
              <a:cs typeface="Arial" panose="020B0604020202020204" pitchFamily="34" charset="0"/>
            </a:endParaRPr>
          </a:p>
          <a:p>
            <a:pPr algn="ctr">
              <a:lnSpc>
                <a:spcPts val="4010"/>
              </a:lnSpc>
            </a:pPr>
            <a:r>
              <a:rPr lang="vi-VN" sz="3342" spc="327">
                <a:solidFill>
                  <a:srgbClr val="FFFFFF"/>
                </a:solidFill>
                <a:latin typeface="Arial" panose="020B0604020202020204" pitchFamily="34" charset="0"/>
                <a:cs typeface="Arial" panose="020B0604020202020204" pitchFamily="34" charset="0"/>
              </a:rPr>
              <a:t>BỘ MÔN CÔNG NGHỆ THÔNG TIN</a:t>
            </a:r>
            <a:endParaRPr lang="en-US" sz="3342" spc="327">
              <a:solidFill>
                <a:srgbClr val="FFFFFF"/>
              </a:solidFill>
              <a:latin typeface="Arial" panose="020B0604020202020204" pitchFamily="34" charset="0"/>
              <a:cs typeface="Arial" panose="020B0604020202020204" pitchFamily="34" charset="0"/>
            </a:endParaRPr>
          </a:p>
          <a:p>
            <a:pPr algn="ctr">
              <a:lnSpc>
                <a:spcPts val="4010"/>
              </a:lnSpc>
            </a:pPr>
            <a:endParaRPr lang="en-US" sz="3342" spc="327">
              <a:solidFill>
                <a:srgbClr val="FFFFFF"/>
              </a:solidFill>
              <a:latin typeface="Oswald Bold Italics"/>
            </a:endParaRPr>
          </a:p>
        </p:txBody>
      </p:sp>
      <p:sp>
        <p:nvSpPr>
          <p:cNvPr id="10" name="Freeform 10"/>
          <p:cNvSpPr/>
          <p:nvPr/>
        </p:nvSpPr>
        <p:spPr>
          <a:xfrm>
            <a:off x="96578" y="-873079"/>
            <a:ext cx="4581058" cy="4581058"/>
          </a:xfrm>
          <a:custGeom>
            <a:avLst/>
            <a:gdLst/>
            <a:ahLst/>
            <a:cxnLst/>
            <a:rect l="l" t="t" r="r" b="b"/>
            <a:pathLst>
              <a:path w="4581058" h="4581058">
                <a:moveTo>
                  <a:pt x="0" y="0"/>
                </a:moveTo>
                <a:lnTo>
                  <a:pt x="4581058" y="0"/>
                </a:lnTo>
                <a:lnTo>
                  <a:pt x="4581058" y="4581058"/>
                </a:lnTo>
                <a:lnTo>
                  <a:pt x="0" y="4581058"/>
                </a:lnTo>
                <a:lnTo>
                  <a:pt x="0" y="0"/>
                </a:lnTo>
                <a:close/>
              </a:path>
            </a:pathLst>
          </a:custGeom>
          <a:blipFill>
            <a:blip r:embed="rId2"/>
            <a:stretch>
              <a:fillRect/>
            </a:stretch>
          </a:blipFill>
        </p:spPr>
        <p:txBody>
          <a:bodyPr/>
          <a:lstStyle/>
          <a:p>
            <a:endParaRPr lang="en-US"/>
          </a:p>
        </p:txBody>
      </p:sp>
      <p:sp>
        <p:nvSpPr>
          <p:cNvPr id="11" name="TextBox 11"/>
          <p:cNvSpPr txBox="1"/>
          <p:nvPr/>
        </p:nvSpPr>
        <p:spPr>
          <a:xfrm>
            <a:off x="4236347" y="3152111"/>
            <a:ext cx="9815307" cy="730822"/>
          </a:xfrm>
          <a:prstGeom prst="rect">
            <a:avLst/>
          </a:prstGeom>
        </p:spPr>
        <p:txBody>
          <a:bodyPr lIns="0" tIns="0" rIns="0" bIns="0" rtlCol="0" anchor="t">
            <a:spAutoFit/>
          </a:bodyPr>
          <a:lstStyle/>
          <a:p>
            <a:pPr marL="0" lvl="0" indent="0" algn="ctr">
              <a:lnSpc>
                <a:spcPts val="5332"/>
              </a:lnSpc>
              <a:spcBef>
                <a:spcPct val="0"/>
              </a:spcBef>
            </a:pPr>
            <a:r>
              <a:rPr lang="en-US" sz="3863" u="none" strike="noStrike" spc="378">
                <a:solidFill>
                  <a:srgbClr val="F82727"/>
                </a:solidFill>
                <a:latin typeface="Arial Bold"/>
              </a:rPr>
              <a:t>ĐỒ ÁN CƠ SỞ NGÀNH</a:t>
            </a:r>
          </a:p>
        </p:txBody>
      </p:sp>
      <p:sp>
        <p:nvSpPr>
          <p:cNvPr id="12" name="TextBox 12"/>
          <p:cNvSpPr txBox="1"/>
          <p:nvPr/>
        </p:nvSpPr>
        <p:spPr>
          <a:xfrm>
            <a:off x="2715547" y="4413219"/>
            <a:ext cx="12856905" cy="1917762"/>
          </a:xfrm>
          <a:prstGeom prst="rect">
            <a:avLst/>
          </a:prstGeom>
        </p:spPr>
        <p:txBody>
          <a:bodyPr lIns="0" tIns="0" rIns="0" bIns="0" rtlCol="0" anchor="t">
            <a:spAutoFit/>
          </a:bodyPr>
          <a:lstStyle/>
          <a:p>
            <a:pPr marL="0" lvl="0" indent="0" algn="ctr">
              <a:lnSpc>
                <a:spcPts val="7279"/>
              </a:lnSpc>
              <a:spcBef>
                <a:spcPct val="0"/>
              </a:spcBef>
            </a:pPr>
            <a:r>
              <a:rPr lang="en-US" sz="5275" spc="516">
                <a:solidFill>
                  <a:srgbClr val="F82727"/>
                </a:solidFill>
                <a:latin typeface="Arial Bold"/>
              </a:rPr>
              <a:t>XÂY DỰNG WEBSITE HIỂN THỊ THÔNG TIN CỐ VẤN HỌC TẬP</a:t>
            </a:r>
          </a:p>
        </p:txBody>
      </p:sp>
      <p:sp>
        <p:nvSpPr>
          <p:cNvPr id="13" name="TextBox 13"/>
          <p:cNvSpPr txBox="1"/>
          <p:nvPr/>
        </p:nvSpPr>
        <p:spPr>
          <a:xfrm>
            <a:off x="3356674" y="7137653"/>
            <a:ext cx="5723869" cy="956929"/>
          </a:xfrm>
          <a:prstGeom prst="rect">
            <a:avLst/>
          </a:prstGeom>
        </p:spPr>
        <p:txBody>
          <a:bodyPr lIns="0" tIns="0" rIns="0" bIns="0" rtlCol="0" anchor="t">
            <a:spAutoFit/>
          </a:bodyPr>
          <a:lstStyle/>
          <a:p>
            <a:pPr>
              <a:lnSpc>
                <a:spcPts val="3863"/>
              </a:lnSpc>
            </a:pPr>
            <a:r>
              <a:rPr lang="en-US" sz="2799" spc="274" err="1">
                <a:solidFill>
                  <a:srgbClr val="003EA8"/>
                </a:solidFill>
                <a:latin typeface="Arial" panose="020B0604020202020204" pitchFamily="34" charset="0"/>
                <a:cs typeface="Arial" panose="020B0604020202020204" pitchFamily="34" charset="0"/>
              </a:rPr>
              <a:t>Giảng</a:t>
            </a:r>
            <a:r>
              <a:rPr lang="en-US" sz="2799" spc="274">
                <a:solidFill>
                  <a:srgbClr val="003EA8"/>
                </a:solidFill>
                <a:latin typeface="Arial" panose="020B0604020202020204" pitchFamily="34" charset="0"/>
                <a:cs typeface="Arial" panose="020B0604020202020204" pitchFamily="34" charset="0"/>
              </a:rPr>
              <a:t> </a:t>
            </a:r>
            <a:r>
              <a:rPr lang="en-US" sz="2799" spc="274" err="1">
                <a:solidFill>
                  <a:srgbClr val="003EA8"/>
                </a:solidFill>
                <a:latin typeface="Arial" panose="020B0604020202020204" pitchFamily="34" charset="0"/>
                <a:cs typeface="Arial" panose="020B0604020202020204" pitchFamily="34" charset="0"/>
              </a:rPr>
              <a:t>viên</a:t>
            </a:r>
            <a:r>
              <a:rPr lang="en-US" sz="2799" spc="274">
                <a:solidFill>
                  <a:srgbClr val="003EA8"/>
                </a:solidFill>
                <a:latin typeface="Arial" panose="020B0604020202020204" pitchFamily="34" charset="0"/>
                <a:cs typeface="Arial" panose="020B0604020202020204" pitchFamily="34" charset="0"/>
              </a:rPr>
              <a:t> </a:t>
            </a:r>
            <a:r>
              <a:rPr lang="en-US" sz="2799" spc="274" err="1">
                <a:solidFill>
                  <a:srgbClr val="003EA8"/>
                </a:solidFill>
                <a:latin typeface="Arial" panose="020B0604020202020204" pitchFamily="34" charset="0"/>
                <a:cs typeface="Arial" panose="020B0604020202020204" pitchFamily="34" charset="0"/>
              </a:rPr>
              <a:t>hướng</a:t>
            </a:r>
            <a:r>
              <a:rPr lang="en-US" sz="2799" spc="274">
                <a:solidFill>
                  <a:srgbClr val="003EA8"/>
                </a:solidFill>
                <a:latin typeface="Arial" panose="020B0604020202020204" pitchFamily="34" charset="0"/>
                <a:cs typeface="Arial" panose="020B0604020202020204" pitchFamily="34" charset="0"/>
              </a:rPr>
              <a:t> </a:t>
            </a:r>
            <a:r>
              <a:rPr lang="en-US" sz="2799" spc="274" err="1">
                <a:solidFill>
                  <a:srgbClr val="003EA8"/>
                </a:solidFill>
                <a:latin typeface="Arial" panose="020B0604020202020204" pitchFamily="34" charset="0"/>
                <a:cs typeface="Arial" panose="020B0604020202020204" pitchFamily="34" charset="0"/>
              </a:rPr>
              <a:t>dẫn</a:t>
            </a:r>
            <a:r>
              <a:rPr lang="en-US" sz="2799" spc="274">
                <a:solidFill>
                  <a:srgbClr val="003EA8"/>
                </a:solidFill>
                <a:latin typeface="Arial" panose="020B0604020202020204" pitchFamily="34" charset="0"/>
                <a:cs typeface="Arial" panose="020B0604020202020204" pitchFamily="34" charset="0"/>
              </a:rPr>
              <a:t>:</a:t>
            </a:r>
          </a:p>
          <a:p>
            <a:pPr>
              <a:lnSpc>
                <a:spcPts val="3863"/>
              </a:lnSpc>
              <a:spcBef>
                <a:spcPct val="0"/>
              </a:spcBef>
            </a:pPr>
            <a:r>
              <a:rPr lang="en-US" sz="2799" spc="274" err="1">
                <a:solidFill>
                  <a:srgbClr val="003EA8"/>
                </a:solidFill>
                <a:latin typeface="Arial" panose="020B0604020202020204" pitchFamily="34" charset="0"/>
                <a:cs typeface="Arial" panose="020B0604020202020204" pitchFamily="34" charset="0"/>
              </a:rPr>
              <a:t>Đoàn</a:t>
            </a:r>
            <a:r>
              <a:rPr lang="en-US" sz="2799" spc="274">
                <a:solidFill>
                  <a:srgbClr val="003EA8"/>
                </a:solidFill>
                <a:latin typeface="Arial" panose="020B0604020202020204" pitchFamily="34" charset="0"/>
                <a:cs typeface="Arial" panose="020B0604020202020204" pitchFamily="34" charset="0"/>
              </a:rPr>
              <a:t> </a:t>
            </a:r>
            <a:r>
              <a:rPr lang="en-US" sz="2799" spc="274" err="1">
                <a:solidFill>
                  <a:srgbClr val="003EA8"/>
                </a:solidFill>
                <a:latin typeface="Arial" panose="020B0604020202020204" pitchFamily="34" charset="0"/>
                <a:cs typeface="Arial" panose="020B0604020202020204" pitchFamily="34" charset="0"/>
              </a:rPr>
              <a:t>Phước</a:t>
            </a:r>
            <a:r>
              <a:rPr lang="en-US" sz="2799" spc="274">
                <a:solidFill>
                  <a:srgbClr val="003EA8"/>
                </a:solidFill>
                <a:latin typeface="Arial" panose="020B0604020202020204" pitchFamily="34" charset="0"/>
                <a:cs typeface="Arial" panose="020B0604020202020204" pitchFamily="34" charset="0"/>
              </a:rPr>
              <a:t> </a:t>
            </a:r>
            <a:r>
              <a:rPr lang="en-US" sz="2799" spc="274" err="1">
                <a:solidFill>
                  <a:srgbClr val="003EA8"/>
                </a:solidFill>
                <a:latin typeface="Arial" panose="020B0604020202020204" pitchFamily="34" charset="0"/>
                <a:cs typeface="Arial" panose="020B0604020202020204" pitchFamily="34" charset="0"/>
              </a:rPr>
              <a:t>Miền</a:t>
            </a:r>
            <a:endParaRPr lang="en-US" sz="2799" spc="274">
              <a:solidFill>
                <a:srgbClr val="003EA8"/>
              </a:solidFill>
              <a:latin typeface="Arial" panose="020B0604020202020204" pitchFamily="34" charset="0"/>
              <a:cs typeface="Arial" panose="020B0604020202020204" pitchFamily="34" charset="0"/>
            </a:endParaRPr>
          </a:p>
        </p:txBody>
      </p:sp>
      <p:sp>
        <p:nvSpPr>
          <p:cNvPr id="14" name="TextBox 14"/>
          <p:cNvSpPr txBox="1"/>
          <p:nvPr/>
        </p:nvSpPr>
        <p:spPr>
          <a:xfrm>
            <a:off x="11189719" y="7137653"/>
            <a:ext cx="5723869" cy="1498095"/>
          </a:xfrm>
          <a:prstGeom prst="rect">
            <a:avLst/>
          </a:prstGeom>
        </p:spPr>
        <p:txBody>
          <a:bodyPr lIns="0" tIns="0" rIns="0" bIns="0" rtlCol="0" anchor="t">
            <a:spAutoFit/>
          </a:bodyPr>
          <a:lstStyle/>
          <a:p>
            <a:pPr>
              <a:lnSpc>
                <a:spcPts val="3863"/>
              </a:lnSpc>
            </a:pPr>
            <a:r>
              <a:rPr lang="en-US" sz="2799" spc="274">
                <a:solidFill>
                  <a:srgbClr val="003EA8"/>
                </a:solidFill>
                <a:latin typeface="Arial" panose="020B0604020202020204" pitchFamily="34" charset="0"/>
                <a:cs typeface="Arial" panose="020B0604020202020204" pitchFamily="34" charset="0"/>
              </a:rPr>
              <a:t>Sinh </a:t>
            </a:r>
            <a:r>
              <a:rPr lang="en-US" sz="2799" spc="274" err="1">
                <a:solidFill>
                  <a:srgbClr val="003EA8"/>
                </a:solidFill>
                <a:latin typeface="Arial" panose="020B0604020202020204" pitchFamily="34" charset="0"/>
                <a:cs typeface="Arial" panose="020B0604020202020204" pitchFamily="34" charset="0"/>
              </a:rPr>
              <a:t>viên</a:t>
            </a:r>
            <a:r>
              <a:rPr lang="en-US" sz="2799" spc="274">
                <a:solidFill>
                  <a:srgbClr val="003EA8"/>
                </a:solidFill>
                <a:latin typeface="Arial" panose="020B0604020202020204" pitchFamily="34" charset="0"/>
                <a:cs typeface="Arial" panose="020B0604020202020204" pitchFamily="34" charset="0"/>
              </a:rPr>
              <a:t> </a:t>
            </a:r>
            <a:r>
              <a:rPr lang="en-US" sz="2799" spc="274" err="1">
                <a:solidFill>
                  <a:srgbClr val="003EA8"/>
                </a:solidFill>
                <a:latin typeface="Arial" panose="020B0604020202020204" pitchFamily="34" charset="0"/>
                <a:cs typeface="Arial" panose="020B0604020202020204" pitchFamily="34" charset="0"/>
              </a:rPr>
              <a:t>thực</a:t>
            </a:r>
            <a:r>
              <a:rPr lang="en-US" sz="2799" spc="274">
                <a:solidFill>
                  <a:srgbClr val="003EA8"/>
                </a:solidFill>
                <a:latin typeface="Arial" panose="020B0604020202020204" pitchFamily="34" charset="0"/>
                <a:cs typeface="Arial" panose="020B0604020202020204" pitchFamily="34" charset="0"/>
              </a:rPr>
              <a:t> </a:t>
            </a:r>
            <a:r>
              <a:rPr lang="en-US" sz="2799" spc="274" err="1">
                <a:solidFill>
                  <a:srgbClr val="003EA8"/>
                </a:solidFill>
                <a:latin typeface="Arial" panose="020B0604020202020204" pitchFamily="34" charset="0"/>
                <a:cs typeface="Arial" panose="020B0604020202020204" pitchFamily="34" charset="0"/>
              </a:rPr>
              <a:t>hiên</a:t>
            </a:r>
            <a:r>
              <a:rPr lang="en-US" sz="2799" spc="274">
                <a:solidFill>
                  <a:srgbClr val="003EA8"/>
                </a:solidFill>
                <a:latin typeface="Arial" panose="020B0604020202020204" pitchFamily="34" charset="0"/>
                <a:cs typeface="Arial" panose="020B0604020202020204" pitchFamily="34" charset="0"/>
              </a:rPr>
              <a:t>:</a:t>
            </a:r>
          </a:p>
          <a:p>
            <a:pPr>
              <a:lnSpc>
                <a:spcPts val="3863"/>
              </a:lnSpc>
            </a:pPr>
            <a:r>
              <a:rPr lang="en-US" sz="2799" spc="274">
                <a:solidFill>
                  <a:srgbClr val="003EA8"/>
                </a:solidFill>
                <a:latin typeface="Arial" panose="020B0604020202020204" pitchFamily="34" charset="0"/>
                <a:cs typeface="Arial" panose="020B0604020202020204" pitchFamily="34" charset="0"/>
              </a:rPr>
              <a:t>Kim Hoàng Nam</a:t>
            </a:r>
          </a:p>
          <a:p>
            <a:pPr>
              <a:lnSpc>
                <a:spcPts val="3863"/>
              </a:lnSpc>
              <a:spcBef>
                <a:spcPct val="0"/>
              </a:spcBef>
            </a:pPr>
            <a:r>
              <a:rPr lang="en-US" sz="2799" spc="274" err="1">
                <a:solidFill>
                  <a:srgbClr val="003EA8"/>
                </a:solidFill>
                <a:latin typeface="Arial" panose="020B0604020202020204" pitchFamily="34" charset="0"/>
                <a:cs typeface="Arial" panose="020B0604020202020204" pitchFamily="34" charset="0"/>
              </a:rPr>
              <a:t>Lớp</a:t>
            </a:r>
            <a:r>
              <a:rPr lang="en-US" sz="2799" spc="274">
                <a:solidFill>
                  <a:srgbClr val="003EA8"/>
                </a:solidFill>
                <a:latin typeface="Arial" panose="020B0604020202020204" pitchFamily="34" charset="0"/>
                <a:cs typeface="Arial" panose="020B0604020202020204" pitchFamily="34" charset="0"/>
              </a:rPr>
              <a:t>: DA21TTC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6" name="TextBox 6"/>
          <p:cNvSpPr txBox="1"/>
          <p:nvPr/>
        </p:nvSpPr>
        <p:spPr>
          <a:xfrm>
            <a:off x="2940877" y="721814"/>
            <a:ext cx="9860723" cy="564257"/>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CHƯƠNG 3: HIỆN THỰC HÓA NGHIÊN CỨU</a:t>
            </a:r>
          </a:p>
        </p:txBody>
      </p:sp>
      <p:sp>
        <p:nvSpPr>
          <p:cNvPr id="7" name="Freeform 7"/>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3553843" y="3851897"/>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2</a:t>
            </a:r>
          </a:p>
        </p:txBody>
      </p:sp>
      <p:sp>
        <p:nvSpPr>
          <p:cNvPr id="9" name="TextBox 9"/>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3553843" y="65941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4</a:t>
            </a:r>
          </a:p>
        </p:txBody>
      </p:sp>
      <p:sp>
        <p:nvSpPr>
          <p:cNvPr id="11" name="TextBox 11"/>
          <p:cNvSpPr txBox="1"/>
          <p:nvPr/>
        </p:nvSpPr>
        <p:spPr>
          <a:xfrm>
            <a:off x="1028700" y="2274150"/>
            <a:ext cx="10306208" cy="748495"/>
          </a:xfrm>
          <a:prstGeom prst="rect">
            <a:avLst/>
          </a:prstGeom>
        </p:spPr>
        <p:txBody>
          <a:bodyPr lIns="0" tIns="0" rIns="0" bIns="0" rtlCol="0" anchor="t">
            <a:spAutoFit/>
          </a:bodyPr>
          <a:lstStyle/>
          <a:p>
            <a:pPr>
              <a:lnSpc>
                <a:spcPts val="5415"/>
              </a:lnSpc>
            </a:pPr>
            <a:r>
              <a:rPr lang="en-US" sz="3924" spc="384">
                <a:solidFill>
                  <a:srgbClr val="003EA8"/>
                </a:solidFill>
                <a:latin typeface="Arial"/>
              </a:rPr>
              <a:t>3.1 Mô tả bài toán</a:t>
            </a:r>
          </a:p>
        </p:txBody>
      </p:sp>
      <p:sp>
        <p:nvSpPr>
          <p:cNvPr id="12" name="TextBox 12"/>
          <p:cNvSpPr txBox="1"/>
          <p:nvPr/>
        </p:nvSpPr>
        <p:spPr>
          <a:xfrm>
            <a:off x="1482785" y="3353599"/>
            <a:ext cx="10590217" cy="3169463"/>
          </a:xfrm>
          <a:prstGeom prst="rect">
            <a:avLst/>
          </a:prstGeom>
        </p:spPr>
        <p:txBody>
          <a:bodyPr lIns="0" tIns="0" rIns="0" bIns="0" rtlCol="0" anchor="t">
            <a:spAutoFit/>
          </a:bodyPr>
          <a:lstStyle/>
          <a:p>
            <a:pPr marL="562059" lvl="1" indent="-281030" algn="just">
              <a:lnSpc>
                <a:spcPts val="3592"/>
              </a:lnSpc>
              <a:buFont typeface="Arial"/>
              <a:buChar char="•"/>
            </a:pPr>
            <a:r>
              <a:rPr lang="en-US" sz="2603" spc="255">
                <a:solidFill>
                  <a:srgbClr val="231F20"/>
                </a:solidFill>
                <a:latin typeface="Arial"/>
              </a:rPr>
              <a:t>Về lưu trữ dữ liệu: Hệ thống sẽ quản lý với SQL.</a:t>
            </a:r>
          </a:p>
          <a:p>
            <a:pPr marL="562059" lvl="1" indent="-281030" algn="just">
              <a:lnSpc>
                <a:spcPts val="3592"/>
              </a:lnSpc>
              <a:buFont typeface="Arial"/>
              <a:buChar char="•"/>
            </a:pPr>
            <a:r>
              <a:rPr lang="en-US" sz="2603" spc="255">
                <a:solidFill>
                  <a:srgbClr val="231F20"/>
                </a:solidFill>
                <a:latin typeface="Arial"/>
              </a:rPr>
              <a:t>Về tương tác dữ liệu và xử lý dữ liệu: Hệ thống sử dụng ngôn ngữ ASP.NET.</a:t>
            </a:r>
          </a:p>
          <a:p>
            <a:pPr marL="562059" lvl="1" indent="-281030" algn="just">
              <a:lnSpc>
                <a:spcPts val="3592"/>
              </a:lnSpc>
              <a:buFont typeface="Arial"/>
              <a:buChar char="•"/>
            </a:pPr>
            <a:r>
              <a:rPr lang="en-US" sz="2603" spc="255">
                <a:solidFill>
                  <a:srgbClr val="231F20"/>
                </a:solidFill>
                <a:latin typeface="Arial"/>
              </a:rPr>
              <a:t>Về thiết kế giao diện: Hệ thống có khả năng tương thích với nhiều loại thiết bị có kích thước màn hình khác nhau dể truy cập trang web.</a:t>
            </a:r>
          </a:p>
          <a:p>
            <a:pPr algn="just">
              <a:lnSpc>
                <a:spcPts val="3592"/>
              </a:lnSpc>
            </a:pPr>
            <a:endParaRPr lang="en-US" sz="2603" spc="255">
              <a:solidFill>
                <a:srgbClr val="231F20"/>
              </a:solidFill>
              <a:latin typeface="Arial"/>
            </a:endParaRPr>
          </a:p>
        </p:txBody>
      </p:sp>
      <p:sp>
        <p:nvSpPr>
          <p:cNvPr id="13" name="Freeform 13"/>
          <p:cNvSpPr/>
          <p:nvPr/>
        </p:nvSpPr>
        <p:spPr>
          <a:xfrm>
            <a:off x="13228475" y="4815421"/>
            <a:ext cx="3238344" cy="3576485"/>
          </a:xfrm>
          <a:custGeom>
            <a:avLst/>
            <a:gdLst/>
            <a:ahLst/>
            <a:cxnLst/>
            <a:rect l="l" t="t" r="r" b="b"/>
            <a:pathLst>
              <a:path w="3238344" h="3576485">
                <a:moveTo>
                  <a:pt x="0" y="0"/>
                </a:moveTo>
                <a:lnTo>
                  <a:pt x="3238345" y="0"/>
                </a:lnTo>
                <a:lnTo>
                  <a:pt x="3238345" y="3576484"/>
                </a:lnTo>
                <a:lnTo>
                  <a:pt x="0" y="35764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2940877" y="721814"/>
            <a:ext cx="9784523" cy="564257"/>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CHƯƠNG 3: HIỆN THỰC HÓA NGHIÊN CỨU</a:t>
            </a:r>
          </a:p>
        </p:txBody>
      </p:sp>
      <p:sp>
        <p:nvSpPr>
          <p:cNvPr id="6" name="Freeform 6"/>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7" name="Freeform 7"/>
          <p:cNvSpPr/>
          <p:nvPr/>
        </p:nvSpPr>
        <p:spPr>
          <a:xfrm>
            <a:off x="8168238" y="2724597"/>
            <a:ext cx="9165381" cy="6259575"/>
          </a:xfrm>
          <a:custGeom>
            <a:avLst/>
            <a:gdLst/>
            <a:ahLst/>
            <a:cxnLst/>
            <a:rect l="l" t="t" r="r" b="b"/>
            <a:pathLst>
              <a:path w="9165381" h="6259575">
                <a:moveTo>
                  <a:pt x="0" y="0"/>
                </a:moveTo>
                <a:lnTo>
                  <a:pt x="9165381" y="0"/>
                </a:lnTo>
                <a:lnTo>
                  <a:pt x="9165381" y="6259575"/>
                </a:lnTo>
                <a:lnTo>
                  <a:pt x="0" y="6259575"/>
                </a:lnTo>
                <a:lnTo>
                  <a:pt x="0" y="0"/>
                </a:lnTo>
                <a:close/>
              </a:path>
            </a:pathLst>
          </a:custGeom>
          <a:blipFill>
            <a:blip r:embed="rId7"/>
            <a:stretch>
              <a:fillRect l="-21733" r="-24126"/>
            </a:stretch>
          </a:blipFill>
        </p:spPr>
        <p:txBody>
          <a:bodyPr/>
          <a:lstStyle/>
          <a:p>
            <a:endParaRPr lang="en-US"/>
          </a:p>
        </p:txBody>
      </p:sp>
      <p:sp>
        <p:nvSpPr>
          <p:cNvPr id="8" name="TextBox 8"/>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9" name="TextBox 9"/>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1028700" y="2274150"/>
            <a:ext cx="10306208" cy="748495"/>
          </a:xfrm>
          <a:prstGeom prst="rect">
            <a:avLst/>
          </a:prstGeom>
        </p:spPr>
        <p:txBody>
          <a:bodyPr lIns="0" tIns="0" rIns="0" bIns="0" rtlCol="0" anchor="t">
            <a:spAutoFit/>
          </a:bodyPr>
          <a:lstStyle/>
          <a:p>
            <a:pPr>
              <a:lnSpc>
                <a:spcPts val="5415"/>
              </a:lnSpc>
            </a:pPr>
            <a:r>
              <a:rPr lang="en-US" sz="3924" spc="384">
                <a:solidFill>
                  <a:srgbClr val="003EA8"/>
                </a:solidFill>
                <a:latin typeface="Arial"/>
              </a:rPr>
              <a:t>3.2 Diagram</a:t>
            </a:r>
          </a:p>
        </p:txBody>
      </p:sp>
      <p:sp>
        <p:nvSpPr>
          <p:cNvPr id="11" name="TextBox 11"/>
          <p:cNvSpPr txBox="1"/>
          <p:nvPr/>
        </p:nvSpPr>
        <p:spPr>
          <a:xfrm>
            <a:off x="1450877" y="3415664"/>
            <a:ext cx="6467850" cy="4842489"/>
          </a:xfrm>
          <a:prstGeom prst="rect">
            <a:avLst/>
          </a:prstGeom>
        </p:spPr>
        <p:txBody>
          <a:bodyPr lIns="0" tIns="0" rIns="0" bIns="0" rtlCol="0" anchor="t">
            <a:spAutoFit/>
          </a:bodyPr>
          <a:lstStyle/>
          <a:p>
            <a:pPr algn="just">
              <a:lnSpc>
                <a:spcPts val="3221"/>
              </a:lnSpc>
            </a:pPr>
            <a:r>
              <a:rPr lang="en-US" sz="2334" spc="228" err="1">
                <a:solidFill>
                  <a:srgbClr val="231F20"/>
                </a:solidFill>
                <a:latin typeface="Arial"/>
              </a:rPr>
              <a:t>Mô</a:t>
            </a:r>
            <a:r>
              <a:rPr lang="en-US" sz="2334" spc="228">
                <a:solidFill>
                  <a:srgbClr val="231F20"/>
                </a:solidFill>
                <a:latin typeface="Arial"/>
              </a:rPr>
              <a:t> </a:t>
            </a:r>
            <a:r>
              <a:rPr lang="en-US" sz="2334" spc="228" err="1">
                <a:solidFill>
                  <a:srgbClr val="231F20"/>
                </a:solidFill>
                <a:latin typeface="Arial"/>
              </a:rPr>
              <a:t>hình</a:t>
            </a:r>
            <a:r>
              <a:rPr lang="en-US" sz="2334" spc="228">
                <a:solidFill>
                  <a:srgbClr val="231F20"/>
                </a:solidFill>
                <a:latin typeface="Arial"/>
              </a:rPr>
              <a:t> </a:t>
            </a:r>
            <a:r>
              <a:rPr lang="en-US" sz="2334" spc="228" err="1">
                <a:solidFill>
                  <a:srgbClr val="231F20"/>
                </a:solidFill>
                <a:latin typeface="Arial"/>
              </a:rPr>
              <a:t>gồm</a:t>
            </a:r>
            <a:r>
              <a:rPr lang="en-US" sz="2334" spc="228">
                <a:solidFill>
                  <a:srgbClr val="231F20"/>
                </a:solidFill>
                <a:latin typeface="Arial"/>
              </a:rPr>
              <a:t> </a:t>
            </a:r>
            <a:r>
              <a:rPr lang="en-US" sz="2334" spc="228" err="1">
                <a:solidFill>
                  <a:srgbClr val="231F20"/>
                </a:solidFill>
                <a:latin typeface="Arial"/>
              </a:rPr>
              <a:t>có</a:t>
            </a:r>
            <a:r>
              <a:rPr lang="en-US" sz="2334" spc="228">
                <a:solidFill>
                  <a:srgbClr val="231F20"/>
                </a:solidFill>
                <a:latin typeface="Arial"/>
              </a:rPr>
              <a:t> </a:t>
            </a:r>
            <a:r>
              <a:rPr lang="en-US" sz="2334" spc="228" err="1">
                <a:solidFill>
                  <a:srgbClr val="231F20"/>
                </a:solidFill>
                <a:latin typeface="Arial"/>
              </a:rPr>
              <a:t>các</a:t>
            </a:r>
            <a:r>
              <a:rPr lang="en-US" sz="2334" spc="228">
                <a:solidFill>
                  <a:srgbClr val="231F20"/>
                </a:solidFill>
                <a:latin typeface="Arial"/>
              </a:rPr>
              <a:t> </a:t>
            </a:r>
            <a:r>
              <a:rPr lang="en-US" sz="2334" spc="228" err="1">
                <a:solidFill>
                  <a:srgbClr val="231F20"/>
                </a:solidFill>
                <a:latin typeface="Arial"/>
              </a:rPr>
              <a:t>bảng</a:t>
            </a:r>
            <a:r>
              <a:rPr lang="en-US" sz="2334" spc="228">
                <a:solidFill>
                  <a:srgbClr val="231F20"/>
                </a:solidFill>
                <a:latin typeface="Arial"/>
              </a:rPr>
              <a:t> </a:t>
            </a:r>
            <a:r>
              <a:rPr lang="en-US" sz="2334" spc="228" err="1">
                <a:solidFill>
                  <a:srgbClr val="231F20"/>
                </a:solidFill>
                <a:latin typeface="Arial"/>
              </a:rPr>
              <a:t>và</a:t>
            </a:r>
            <a:r>
              <a:rPr lang="en-US" sz="2334" spc="228">
                <a:solidFill>
                  <a:srgbClr val="231F20"/>
                </a:solidFill>
                <a:latin typeface="Arial"/>
              </a:rPr>
              <a:t> </a:t>
            </a:r>
            <a:r>
              <a:rPr lang="en-US" sz="2334" spc="228" err="1">
                <a:solidFill>
                  <a:srgbClr val="231F20"/>
                </a:solidFill>
                <a:latin typeface="Arial"/>
              </a:rPr>
              <a:t>thuộc</a:t>
            </a:r>
            <a:r>
              <a:rPr lang="en-US" sz="2334" spc="228">
                <a:solidFill>
                  <a:srgbClr val="231F20"/>
                </a:solidFill>
                <a:latin typeface="Arial"/>
              </a:rPr>
              <a:t> </a:t>
            </a:r>
            <a:r>
              <a:rPr lang="en-US" sz="2334" spc="228" err="1">
                <a:solidFill>
                  <a:srgbClr val="231F20"/>
                </a:solidFill>
                <a:latin typeface="Arial"/>
              </a:rPr>
              <a:t>tính</a:t>
            </a:r>
            <a:r>
              <a:rPr lang="en-US" sz="2334" spc="228">
                <a:solidFill>
                  <a:srgbClr val="231F20"/>
                </a:solidFill>
                <a:latin typeface="Arial"/>
              </a:rPr>
              <a:t> </a:t>
            </a:r>
            <a:r>
              <a:rPr lang="en-US" sz="2334" spc="228" err="1">
                <a:solidFill>
                  <a:srgbClr val="231F20"/>
                </a:solidFill>
                <a:latin typeface="Arial"/>
              </a:rPr>
              <a:t>như</a:t>
            </a:r>
            <a:r>
              <a:rPr lang="en-US" sz="2334" spc="228">
                <a:solidFill>
                  <a:srgbClr val="231F20"/>
                </a:solidFill>
                <a:latin typeface="Arial"/>
              </a:rPr>
              <a:t> </a:t>
            </a:r>
            <a:r>
              <a:rPr lang="en-US" sz="2334" spc="228" err="1">
                <a:solidFill>
                  <a:srgbClr val="231F20"/>
                </a:solidFill>
                <a:latin typeface="Arial"/>
              </a:rPr>
              <a:t>sau</a:t>
            </a:r>
            <a:r>
              <a:rPr lang="en-US" sz="2334" spc="228">
                <a:solidFill>
                  <a:srgbClr val="231F20"/>
                </a:solidFill>
                <a:latin typeface="Arial"/>
              </a:rPr>
              <a:t>:     </a:t>
            </a:r>
          </a:p>
          <a:p>
            <a:pPr marL="503961" lvl="1" indent="-251980" algn="just">
              <a:lnSpc>
                <a:spcPts val="3221"/>
              </a:lnSpc>
              <a:buFont typeface="Arial"/>
              <a:buChar char="•"/>
            </a:pPr>
            <a:r>
              <a:rPr lang="en-US" sz="2334" spc="228" err="1">
                <a:solidFill>
                  <a:srgbClr val="231F20"/>
                </a:solidFill>
                <a:latin typeface="Arial"/>
              </a:rPr>
              <a:t>covanhoctap</a:t>
            </a:r>
            <a:endParaRPr lang="en-US" sz="2334" spc="228">
              <a:solidFill>
                <a:srgbClr val="231F20"/>
              </a:solidFill>
              <a:latin typeface="Arial"/>
            </a:endParaRPr>
          </a:p>
          <a:p>
            <a:pPr marL="503961" lvl="1" indent="-251980" algn="just">
              <a:lnSpc>
                <a:spcPts val="3221"/>
              </a:lnSpc>
              <a:buFont typeface="Arial"/>
              <a:buChar char="•"/>
            </a:pPr>
            <a:r>
              <a:rPr lang="en-US" sz="2334" spc="228" err="1">
                <a:solidFill>
                  <a:srgbClr val="231F20"/>
                </a:solidFill>
                <a:latin typeface="Arial"/>
              </a:rPr>
              <a:t>ghichu</a:t>
            </a:r>
            <a:endParaRPr lang="en-US" sz="2334" spc="228">
              <a:solidFill>
                <a:srgbClr val="231F20"/>
              </a:solidFill>
              <a:latin typeface="Arial"/>
            </a:endParaRPr>
          </a:p>
          <a:p>
            <a:pPr marL="503961" lvl="1" indent="-251980" algn="just">
              <a:lnSpc>
                <a:spcPts val="3221"/>
              </a:lnSpc>
              <a:buFont typeface="Arial"/>
              <a:buChar char="•"/>
            </a:pPr>
            <a:r>
              <a:rPr lang="en-US" sz="2334" spc="228" err="1">
                <a:solidFill>
                  <a:srgbClr val="231F20"/>
                </a:solidFill>
                <a:latin typeface="Arial"/>
              </a:rPr>
              <a:t>quyetdinh</a:t>
            </a:r>
            <a:endParaRPr lang="en-US" sz="2334" spc="228">
              <a:solidFill>
                <a:srgbClr val="231F20"/>
              </a:solidFill>
              <a:latin typeface="Arial"/>
            </a:endParaRPr>
          </a:p>
          <a:p>
            <a:pPr marL="503961" lvl="1" indent="-251980" algn="just">
              <a:lnSpc>
                <a:spcPts val="3221"/>
              </a:lnSpc>
              <a:buFont typeface="Arial"/>
              <a:buChar char="•"/>
            </a:pPr>
            <a:r>
              <a:rPr lang="en-US" sz="2334" spc="228">
                <a:solidFill>
                  <a:srgbClr val="231F20"/>
                </a:solidFill>
                <a:latin typeface="Arial"/>
              </a:rPr>
              <a:t>email</a:t>
            </a:r>
          </a:p>
          <a:p>
            <a:pPr marL="503961" lvl="1" indent="-251980" algn="just">
              <a:lnSpc>
                <a:spcPts val="3221"/>
              </a:lnSpc>
              <a:buFont typeface="Arial"/>
              <a:buChar char="•"/>
            </a:pPr>
            <a:r>
              <a:rPr lang="en-US" sz="2334" spc="228" err="1">
                <a:solidFill>
                  <a:srgbClr val="231F20"/>
                </a:solidFill>
                <a:latin typeface="Arial"/>
              </a:rPr>
              <a:t>namhoc</a:t>
            </a:r>
            <a:endParaRPr lang="en-US" sz="2334" spc="228">
              <a:solidFill>
                <a:srgbClr val="231F20"/>
              </a:solidFill>
              <a:latin typeface="Arial"/>
            </a:endParaRPr>
          </a:p>
          <a:p>
            <a:pPr marL="503961" lvl="1" indent="-251980" algn="just">
              <a:lnSpc>
                <a:spcPts val="3221"/>
              </a:lnSpc>
              <a:buFont typeface="Arial"/>
              <a:buChar char="•"/>
            </a:pPr>
            <a:r>
              <a:rPr lang="en-US" sz="2334" spc="228" err="1">
                <a:solidFill>
                  <a:srgbClr val="231F20"/>
                </a:solidFill>
                <a:latin typeface="Arial"/>
              </a:rPr>
              <a:t>dienthoai</a:t>
            </a:r>
            <a:endParaRPr lang="en-US" sz="2334" spc="228">
              <a:solidFill>
                <a:srgbClr val="231F20"/>
              </a:solidFill>
              <a:latin typeface="Arial"/>
            </a:endParaRPr>
          </a:p>
          <a:p>
            <a:pPr marL="503961" lvl="1" indent="-251980" algn="just">
              <a:lnSpc>
                <a:spcPts val="3221"/>
              </a:lnSpc>
              <a:buFont typeface="Arial"/>
              <a:buChar char="•"/>
            </a:pPr>
            <a:r>
              <a:rPr lang="en-US" sz="2334" spc="228" err="1">
                <a:solidFill>
                  <a:srgbClr val="231F20"/>
                </a:solidFill>
                <a:latin typeface="Arial"/>
              </a:rPr>
              <a:t>nganh</a:t>
            </a:r>
            <a:endParaRPr lang="en-US" sz="2334" spc="228">
              <a:solidFill>
                <a:srgbClr val="231F20"/>
              </a:solidFill>
              <a:latin typeface="Arial"/>
            </a:endParaRPr>
          </a:p>
          <a:p>
            <a:pPr marL="503961" lvl="1" indent="-251980" algn="just">
              <a:lnSpc>
                <a:spcPts val="3221"/>
              </a:lnSpc>
              <a:buFont typeface="Arial"/>
              <a:buChar char="•"/>
            </a:pPr>
            <a:r>
              <a:rPr lang="en-US" sz="2334" spc="228" err="1">
                <a:solidFill>
                  <a:srgbClr val="231F20"/>
                </a:solidFill>
                <a:latin typeface="Arial"/>
              </a:rPr>
              <a:t>noiDungDieuChinh</a:t>
            </a:r>
            <a:endParaRPr lang="en-US" sz="2334" spc="228">
              <a:solidFill>
                <a:srgbClr val="231F20"/>
              </a:solidFill>
              <a:latin typeface="Arial"/>
            </a:endParaRPr>
          </a:p>
          <a:p>
            <a:pPr marL="503961" lvl="1" indent="-251980" algn="just">
              <a:lnSpc>
                <a:spcPts val="3221"/>
              </a:lnSpc>
              <a:buFont typeface="Arial"/>
              <a:buChar char="•"/>
            </a:pPr>
            <a:r>
              <a:rPr lang="en-US" sz="2334" spc="228" err="1">
                <a:solidFill>
                  <a:srgbClr val="231F20"/>
                </a:solidFill>
                <a:latin typeface="Arial"/>
              </a:rPr>
              <a:t>tenCVHT</a:t>
            </a:r>
            <a:endParaRPr lang="en-US" sz="2334" spc="228">
              <a:solidFill>
                <a:srgbClr val="231F20"/>
              </a:solidFill>
              <a:latin typeface="Arial"/>
            </a:endParaRPr>
          </a:p>
          <a:p>
            <a:pPr algn="just">
              <a:lnSpc>
                <a:spcPts val="3221"/>
              </a:lnSpc>
            </a:pPr>
            <a:endParaRPr lang="en-US" sz="2334" spc="228">
              <a:solidFill>
                <a:srgbClr val="231F2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2940876" y="721814"/>
            <a:ext cx="4983923" cy="564257"/>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CHƯƠNG 4: KẾT QUẢ</a:t>
            </a:r>
          </a:p>
        </p:txBody>
      </p:sp>
      <p:sp>
        <p:nvSpPr>
          <p:cNvPr id="6" name="Freeform 6"/>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7" name="Freeform 7"/>
          <p:cNvSpPr/>
          <p:nvPr/>
        </p:nvSpPr>
        <p:spPr>
          <a:xfrm>
            <a:off x="4684802" y="3621690"/>
            <a:ext cx="11763361" cy="5636610"/>
          </a:xfrm>
          <a:custGeom>
            <a:avLst/>
            <a:gdLst/>
            <a:ahLst/>
            <a:cxnLst/>
            <a:rect l="l" t="t" r="r" b="b"/>
            <a:pathLst>
              <a:path w="11763361" h="5636610">
                <a:moveTo>
                  <a:pt x="0" y="0"/>
                </a:moveTo>
                <a:lnTo>
                  <a:pt x="11763361" y="0"/>
                </a:lnTo>
                <a:lnTo>
                  <a:pt x="11763361" y="5636610"/>
                </a:lnTo>
                <a:lnTo>
                  <a:pt x="0" y="563661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9" name="TextBox 9"/>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1028700" y="1982138"/>
            <a:ext cx="10306208" cy="748495"/>
          </a:xfrm>
          <a:prstGeom prst="rect">
            <a:avLst/>
          </a:prstGeom>
        </p:spPr>
        <p:txBody>
          <a:bodyPr lIns="0" tIns="0" rIns="0" bIns="0" rtlCol="0" anchor="t">
            <a:spAutoFit/>
          </a:bodyPr>
          <a:lstStyle/>
          <a:p>
            <a:pPr>
              <a:lnSpc>
                <a:spcPts val="5415"/>
              </a:lnSpc>
            </a:pPr>
            <a:r>
              <a:rPr lang="en-US" sz="3924" spc="384">
                <a:solidFill>
                  <a:srgbClr val="003EA8"/>
                </a:solidFill>
                <a:latin typeface="Arial"/>
              </a:rPr>
              <a:t>4.1 Mô phỏng chức năng import</a:t>
            </a:r>
          </a:p>
        </p:txBody>
      </p:sp>
      <p:sp>
        <p:nvSpPr>
          <p:cNvPr id="11" name="TextBox 11"/>
          <p:cNvSpPr txBox="1"/>
          <p:nvPr/>
        </p:nvSpPr>
        <p:spPr>
          <a:xfrm>
            <a:off x="1450877" y="2913131"/>
            <a:ext cx="4556715" cy="786241"/>
          </a:xfrm>
          <a:prstGeom prst="rect">
            <a:avLst/>
          </a:prstGeom>
        </p:spPr>
        <p:txBody>
          <a:bodyPr wrap="square" lIns="0" tIns="0" rIns="0" bIns="0" rtlCol="0" anchor="t">
            <a:spAutoFit/>
          </a:bodyPr>
          <a:lstStyle/>
          <a:p>
            <a:pPr algn="just">
              <a:lnSpc>
                <a:spcPts val="3221"/>
              </a:lnSpc>
            </a:pPr>
            <a:r>
              <a:rPr lang="en-US" sz="2334" spc="228">
                <a:solidFill>
                  <a:srgbClr val="231F20"/>
                </a:solidFill>
                <a:latin typeface="Arial"/>
              </a:rPr>
              <a:t>Mô phỏng chức năng import</a:t>
            </a:r>
          </a:p>
          <a:p>
            <a:pPr algn="just">
              <a:lnSpc>
                <a:spcPts val="3221"/>
              </a:lnSpc>
            </a:pPr>
            <a:endParaRPr lang="en-US" sz="2334" spc="228">
              <a:solidFill>
                <a:srgbClr val="231F2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2940876" y="721814"/>
            <a:ext cx="4983923" cy="564257"/>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CHƯƠNG 4: KẾT QUẢ</a:t>
            </a:r>
          </a:p>
        </p:txBody>
      </p:sp>
      <p:sp>
        <p:nvSpPr>
          <p:cNvPr id="6" name="Freeform 6"/>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7" name="Freeform 7"/>
          <p:cNvSpPr/>
          <p:nvPr/>
        </p:nvSpPr>
        <p:spPr>
          <a:xfrm>
            <a:off x="4684802" y="3381751"/>
            <a:ext cx="12461483" cy="5984108"/>
          </a:xfrm>
          <a:custGeom>
            <a:avLst/>
            <a:gdLst/>
            <a:ahLst/>
            <a:cxnLst/>
            <a:rect l="l" t="t" r="r" b="b"/>
            <a:pathLst>
              <a:path w="12461483" h="5984108">
                <a:moveTo>
                  <a:pt x="0" y="0"/>
                </a:moveTo>
                <a:lnTo>
                  <a:pt x="12461483" y="0"/>
                </a:lnTo>
                <a:lnTo>
                  <a:pt x="12461483" y="5984108"/>
                </a:lnTo>
                <a:lnTo>
                  <a:pt x="0" y="598410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9" name="TextBox 9"/>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1028700" y="1982138"/>
            <a:ext cx="10306208" cy="748495"/>
          </a:xfrm>
          <a:prstGeom prst="rect">
            <a:avLst/>
          </a:prstGeom>
        </p:spPr>
        <p:txBody>
          <a:bodyPr lIns="0" tIns="0" rIns="0" bIns="0" rtlCol="0" anchor="t">
            <a:spAutoFit/>
          </a:bodyPr>
          <a:lstStyle/>
          <a:p>
            <a:pPr>
              <a:lnSpc>
                <a:spcPts val="5415"/>
              </a:lnSpc>
            </a:pPr>
            <a:r>
              <a:rPr lang="en-US" sz="3924" spc="384">
                <a:solidFill>
                  <a:srgbClr val="003EA8"/>
                </a:solidFill>
                <a:latin typeface="Arial"/>
              </a:rPr>
              <a:t>4.2 Trang Chủ</a:t>
            </a:r>
          </a:p>
        </p:txBody>
      </p:sp>
      <p:sp>
        <p:nvSpPr>
          <p:cNvPr id="11" name="TextBox 11"/>
          <p:cNvSpPr txBox="1"/>
          <p:nvPr/>
        </p:nvSpPr>
        <p:spPr>
          <a:xfrm>
            <a:off x="1450877" y="2913131"/>
            <a:ext cx="3577029" cy="841989"/>
          </a:xfrm>
          <a:prstGeom prst="rect">
            <a:avLst/>
          </a:prstGeom>
        </p:spPr>
        <p:txBody>
          <a:bodyPr lIns="0" tIns="0" rIns="0" bIns="0" rtlCol="0" anchor="t">
            <a:spAutoFit/>
          </a:bodyPr>
          <a:lstStyle/>
          <a:p>
            <a:pPr algn="just">
              <a:lnSpc>
                <a:spcPts val="3221"/>
              </a:lnSpc>
            </a:pPr>
            <a:r>
              <a:rPr lang="en-US" sz="2334" spc="228">
                <a:solidFill>
                  <a:srgbClr val="231F20"/>
                </a:solidFill>
                <a:latin typeface="Arial"/>
              </a:rPr>
              <a:t>Giao diện trang chủ</a:t>
            </a:r>
          </a:p>
          <a:p>
            <a:pPr algn="just">
              <a:lnSpc>
                <a:spcPts val="3221"/>
              </a:lnSpc>
            </a:pPr>
            <a:endParaRPr lang="en-US" sz="2334" spc="228">
              <a:solidFill>
                <a:srgbClr val="231F20"/>
              </a:solid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2940876" y="721814"/>
            <a:ext cx="4983923" cy="564257"/>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CHƯƠNG 4: KẾT QUẢ</a:t>
            </a:r>
          </a:p>
        </p:txBody>
      </p:sp>
      <p:sp>
        <p:nvSpPr>
          <p:cNvPr id="6" name="Freeform 6"/>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7" name="Freeform 7"/>
          <p:cNvSpPr/>
          <p:nvPr/>
        </p:nvSpPr>
        <p:spPr>
          <a:xfrm>
            <a:off x="4684802" y="3381751"/>
            <a:ext cx="12461483" cy="5984108"/>
          </a:xfrm>
          <a:custGeom>
            <a:avLst/>
            <a:gdLst/>
            <a:ahLst/>
            <a:cxnLst/>
            <a:rect l="l" t="t" r="r" b="b"/>
            <a:pathLst>
              <a:path w="12461483" h="5984108">
                <a:moveTo>
                  <a:pt x="0" y="0"/>
                </a:moveTo>
                <a:lnTo>
                  <a:pt x="12461483" y="0"/>
                </a:lnTo>
                <a:lnTo>
                  <a:pt x="12461483" y="5984108"/>
                </a:lnTo>
                <a:lnTo>
                  <a:pt x="0" y="5984108"/>
                </a:lnTo>
                <a:lnTo>
                  <a:pt x="0" y="0"/>
                </a:lnTo>
                <a:close/>
              </a:path>
            </a:pathLst>
          </a:custGeom>
          <a:blipFill>
            <a:blip r:embed="rId7"/>
            <a:stretch>
              <a:fillRect l="-54" r="-54"/>
            </a:stretch>
          </a:blipFill>
        </p:spPr>
        <p:txBody>
          <a:bodyPr/>
          <a:lstStyle/>
          <a:p>
            <a:endParaRPr lang="en-US"/>
          </a:p>
        </p:txBody>
      </p:sp>
      <p:sp>
        <p:nvSpPr>
          <p:cNvPr id="8" name="TextBox 8"/>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9" name="TextBox 9"/>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1028700" y="1982138"/>
            <a:ext cx="10306208" cy="748495"/>
          </a:xfrm>
          <a:prstGeom prst="rect">
            <a:avLst/>
          </a:prstGeom>
        </p:spPr>
        <p:txBody>
          <a:bodyPr lIns="0" tIns="0" rIns="0" bIns="0" rtlCol="0" anchor="t">
            <a:spAutoFit/>
          </a:bodyPr>
          <a:lstStyle/>
          <a:p>
            <a:pPr>
              <a:lnSpc>
                <a:spcPts val="5415"/>
              </a:lnSpc>
            </a:pPr>
            <a:r>
              <a:rPr lang="en-US" sz="3924" spc="384">
                <a:solidFill>
                  <a:srgbClr val="003EA8"/>
                </a:solidFill>
                <a:latin typeface="Arial"/>
              </a:rPr>
              <a:t>4.3 Tra cứu thông tin cố vấn</a:t>
            </a:r>
          </a:p>
        </p:txBody>
      </p:sp>
      <p:sp>
        <p:nvSpPr>
          <p:cNvPr id="11" name="TextBox 11"/>
          <p:cNvSpPr txBox="1"/>
          <p:nvPr/>
        </p:nvSpPr>
        <p:spPr>
          <a:xfrm>
            <a:off x="1450876" y="2913131"/>
            <a:ext cx="4340323" cy="830612"/>
          </a:xfrm>
          <a:prstGeom prst="rect">
            <a:avLst/>
          </a:prstGeom>
        </p:spPr>
        <p:txBody>
          <a:bodyPr wrap="square" lIns="0" tIns="0" rIns="0" bIns="0" rtlCol="0" anchor="t">
            <a:spAutoFit/>
          </a:bodyPr>
          <a:lstStyle/>
          <a:p>
            <a:pPr algn="just">
              <a:lnSpc>
                <a:spcPts val="3497"/>
              </a:lnSpc>
            </a:pPr>
            <a:r>
              <a:rPr lang="en-US" sz="2534" spc="248">
                <a:solidFill>
                  <a:srgbClr val="231F20"/>
                </a:solidFill>
                <a:latin typeface="Arial"/>
              </a:rPr>
              <a:t>Tra cứu thông tin cố vấn</a:t>
            </a:r>
          </a:p>
          <a:p>
            <a:pPr algn="just">
              <a:lnSpc>
                <a:spcPts val="3221"/>
              </a:lnSpc>
            </a:pPr>
            <a:endParaRPr lang="en-US" sz="2534" spc="248">
              <a:solidFill>
                <a:srgbClr val="231F2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2940876" y="721814"/>
            <a:ext cx="4907723" cy="564257"/>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CHƯƠNG 4: KẾT QUẢ</a:t>
            </a:r>
          </a:p>
        </p:txBody>
      </p:sp>
      <p:sp>
        <p:nvSpPr>
          <p:cNvPr id="6" name="Freeform 6"/>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7" name="Freeform 7"/>
          <p:cNvSpPr/>
          <p:nvPr/>
        </p:nvSpPr>
        <p:spPr>
          <a:xfrm>
            <a:off x="4684802" y="3381751"/>
            <a:ext cx="12461483" cy="5984108"/>
          </a:xfrm>
          <a:custGeom>
            <a:avLst/>
            <a:gdLst/>
            <a:ahLst/>
            <a:cxnLst/>
            <a:rect l="l" t="t" r="r" b="b"/>
            <a:pathLst>
              <a:path w="12461483" h="5984108">
                <a:moveTo>
                  <a:pt x="0" y="0"/>
                </a:moveTo>
                <a:lnTo>
                  <a:pt x="12461483" y="0"/>
                </a:lnTo>
                <a:lnTo>
                  <a:pt x="12461483" y="5984108"/>
                </a:lnTo>
                <a:lnTo>
                  <a:pt x="0" y="5984108"/>
                </a:lnTo>
                <a:lnTo>
                  <a:pt x="0" y="0"/>
                </a:lnTo>
                <a:close/>
              </a:path>
            </a:pathLst>
          </a:custGeom>
          <a:blipFill>
            <a:blip r:embed="rId7"/>
            <a:stretch>
              <a:fillRect l="-2" r="-2"/>
            </a:stretch>
          </a:blipFill>
        </p:spPr>
        <p:txBody>
          <a:bodyPr/>
          <a:lstStyle/>
          <a:p>
            <a:endParaRPr lang="en-US"/>
          </a:p>
        </p:txBody>
      </p:sp>
      <p:sp>
        <p:nvSpPr>
          <p:cNvPr id="8" name="TextBox 8"/>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9" name="TextBox 9"/>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1028700" y="1982138"/>
            <a:ext cx="10306208" cy="748495"/>
          </a:xfrm>
          <a:prstGeom prst="rect">
            <a:avLst/>
          </a:prstGeom>
        </p:spPr>
        <p:txBody>
          <a:bodyPr lIns="0" tIns="0" rIns="0" bIns="0" rtlCol="0" anchor="t">
            <a:spAutoFit/>
          </a:bodyPr>
          <a:lstStyle/>
          <a:p>
            <a:pPr>
              <a:lnSpc>
                <a:spcPts val="5415"/>
              </a:lnSpc>
            </a:pPr>
            <a:r>
              <a:rPr lang="en-US" sz="3924" spc="384">
                <a:solidFill>
                  <a:srgbClr val="003EA8"/>
                </a:solidFill>
                <a:latin typeface="Arial"/>
              </a:rPr>
              <a:t>4.4 Kết quả tra cứu thông tin cố vấn</a:t>
            </a:r>
          </a:p>
        </p:txBody>
      </p:sp>
      <p:sp>
        <p:nvSpPr>
          <p:cNvPr id="11" name="TextBox 11"/>
          <p:cNvSpPr txBox="1"/>
          <p:nvPr/>
        </p:nvSpPr>
        <p:spPr>
          <a:xfrm>
            <a:off x="1450876" y="2913131"/>
            <a:ext cx="5635723" cy="830612"/>
          </a:xfrm>
          <a:prstGeom prst="rect">
            <a:avLst/>
          </a:prstGeom>
        </p:spPr>
        <p:txBody>
          <a:bodyPr wrap="square" lIns="0" tIns="0" rIns="0" bIns="0" rtlCol="0" anchor="t">
            <a:spAutoFit/>
          </a:bodyPr>
          <a:lstStyle/>
          <a:p>
            <a:pPr algn="just">
              <a:lnSpc>
                <a:spcPts val="3497"/>
              </a:lnSpc>
            </a:pPr>
            <a:r>
              <a:rPr lang="en-US" sz="2534" spc="248">
                <a:solidFill>
                  <a:srgbClr val="231F20"/>
                </a:solidFill>
                <a:latin typeface="Arial"/>
              </a:rPr>
              <a:t>kết quả tra cứu thông tin cố </a:t>
            </a:r>
            <a:r>
              <a:rPr lang="vi-VN" sz="2534" spc="248">
                <a:solidFill>
                  <a:srgbClr val="231F20"/>
                </a:solidFill>
                <a:latin typeface="Arial"/>
              </a:rPr>
              <a:t>vấn</a:t>
            </a:r>
            <a:endParaRPr lang="en-US" sz="2534" spc="248">
              <a:solidFill>
                <a:srgbClr val="231F20"/>
              </a:solidFill>
              <a:latin typeface="Arial"/>
            </a:endParaRPr>
          </a:p>
          <a:p>
            <a:pPr algn="just">
              <a:lnSpc>
                <a:spcPts val="3221"/>
              </a:lnSpc>
            </a:pPr>
            <a:endParaRPr lang="en-US" sz="2534" spc="248">
              <a:solidFill>
                <a:srgbClr val="231F2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2940876" y="721814"/>
            <a:ext cx="10761141" cy="564257"/>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CHƯƠNG 5: KẾT LUẬN VÀ HƯỚNG PHÁT TRIỂN </a:t>
            </a:r>
          </a:p>
        </p:txBody>
      </p:sp>
      <p:sp>
        <p:nvSpPr>
          <p:cNvPr id="6" name="Freeform 6"/>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7" name="Freeform 7"/>
          <p:cNvSpPr/>
          <p:nvPr/>
        </p:nvSpPr>
        <p:spPr>
          <a:xfrm>
            <a:off x="10852940" y="2662930"/>
            <a:ext cx="4558018" cy="2877249"/>
          </a:xfrm>
          <a:custGeom>
            <a:avLst/>
            <a:gdLst/>
            <a:ahLst/>
            <a:cxnLst/>
            <a:rect l="l" t="t" r="r" b="b"/>
            <a:pathLst>
              <a:path w="4558018" h="2877249">
                <a:moveTo>
                  <a:pt x="0" y="0"/>
                </a:moveTo>
                <a:lnTo>
                  <a:pt x="4558018" y="0"/>
                </a:lnTo>
                <a:lnTo>
                  <a:pt x="4558018" y="2877249"/>
                </a:lnTo>
                <a:lnTo>
                  <a:pt x="0" y="2877249"/>
                </a:lnTo>
                <a:lnTo>
                  <a:pt x="0" y="0"/>
                </a:lnTo>
                <a:close/>
              </a:path>
            </a:pathLst>
          </a:custGeom>
          <a:blipFill>
            <a:blip r:embed="rId7"/>
            <a:stretch>
              <a:fillRect/>
            </a:stretch>
          </a:blipFill>
        </p:spPr>
        <p:txBody>
          <a:bodyPr/>
          <a:lstStyle/>
          <a:p>
            <a:endParaRPr lang="en-US"/>
          </a:p>
        </p:txBody>
      </p:sp>
      <p:sp>
        <p:nvSpPr>
          <p:cNvPr id="8" name="Freeform 8"/>
          <p:cNvSpPr/>
          <p:nvPr/>
        </p:nvSpPr>
        <p:spPr>
          <a:xfrm>
            <a:off x="11685274" y="2062280"/>
            <a:ext cx="2801866" cy="1201300"/>
          </a:xfrm>
          <a:custGeom>
            <a:avLst/>
            <a:gdLst/>
            <a:ahLst/>
            <a:cxnLst/>
            <a:rect l="l" t="t" r="r" b="b"/>
            <a:pathLst>
              <a:path w="2801866" h="1201300">
                <a:moveTo>
                  <a:pt x="0" y="0"/>
                </a:moveTo>
                <a:lnTo>
                  <a:pt x="2801866" y="0"/>
                </a:lnTo>
                <a:lnTo>
                  <a:pt x="2801866" y="1201300"/>
                </a:lnTo>
                <a:lnTo>
                  <a:pt x="0" y="1201300"/>
                </a:lnTo>
                <a:lnTo>
                  <a:pt x="0" y="0"/>
                </a:lnTo>
                <a:close/>
              </a:path>
            </a:pathLst>
          </a:custGeom>
          <a:blipFill>
            <a:blip r:embed="rId8"/>
            <a:stretch>
              <a:fillRect/>
            </a:stretch>
          </a:blipFill>
        </p:spPr>
        <p:txBody>
          <a:bodyPr/>
          <a:lstStyle/>
          <a:p>
            <a:endParaRPr lang="en-US"/>
          </a:p>
        </p:txBody>
      </p:sp>
      <p:sp>
        <p:nvSpPr>
          <p:cNvPr id="9" name="Freeform 9"/>
          <p:cNvSpPr/>
          <p:nvPr/>
        </p:nvSpPr>
        <p:spPr>
          <a:xfrm>
            <a:off x="2301860" y="6530567"/>
            <a:ext cx="4558018" cy="2877249"/>
          </a:xfrm>
          <a:custGeom>
            <a:avLst/>
            <a:gdLst/>
            <a:ahLst/>
            <a:cxnLst/>
            <a:rect l="l" t="t" r="r" b="b"/>
            <a:pathLst>
              <a:path w="4558018" h="2877249">
                <a:moveTo>
                  <a:pt x="0" y="0"/>
                </a:moveTo>
                <a:lnTo>
                  <a:pt x="4558018" y="0"/>
                </a:lnTo>
                <a:lnTo>
                  <a:pt x="4558018" y="2877249"/>
                </a:lnTo>
                <a:lnTo>
                  <a:pt x="0" y="2877249"/>
                </a:lnTo>
                <a:lnTo>
                  <a:pt x="0" y="0"/>
                </a:lnTo>
                <a:close/>
              </a:path>
            </a:pathLst>
          </a:custGeom>
          <a:blipFill>
            <a:blip r:embed="rId7"/>
            <a:stretch>
              <a:fillRect/>
            </a:stretch>
          </a:blipFill>
        </p:spPr>
        <p:txBody>
          <a:bodyPr/>
          <a:lstStyle/>
          <a:p>
            <a:endParaRPr lang="en-US"/>
          </a:p>
        </p:txBody>
      </p:sp>
      <p:sp>
        <p:nvSpPr>
          <p:cNvPr id="10" name="Freeform 10"/>
          <p:cNvSpPr/>
          <p:nvPr/>
        </p:nvSpPr>
        <p:spPr>
          <a:xfrm>
            <a:off x="3134194" y="5929917"/>
            <a:ext cx="2801866" cy="1201300"/>
          </a:xfrm>
          <a:custGeom>
            <a:avLst/>
            <a:gdLst/>
            <a:ahLst/>
            <a:cxnLst/>
            <a:rect l="l" t="t" r="r" b="b"/>
            <a:pathLst>
              <a:path w="2801866" h="1201300">
                <a:moveTo>
                  <a:pt x="0" y="0"/>
                </a:moveTo>
                <a:lnTo>
                  <a:pt x="2801866" y="0"/>
                </a:lnTo>
                <a:lnTo>
                  <a:pt x="2801866" y="1201300"/>
                </a:lnTo>
                <a:lnTo>
                  <a:pt x="0" y="1201300"/>
                </a:lnTo>
                <a:lnTo>
                  <a:pt x="0" y="0"/>
                </a:lnTo>
                <a:close/>
              </a:path>
            </a:pathLst>
          </a:custGeom>
          <a:blipFill>
            <a:blip r:embed="rId8"/>
            <a:stretch>
              <a:fillRect/>
            </a:stretch>
          </a:blipFill>
        </p:spPr>
        <p:txBody>
          <a:bodyPr/>
          <a:lstStyle/>
          <a:p>
            <a:endParaRPr lang="en-US"/>
          </a:p>
        </p:txBody>
      </p:sp>
      <p:sp>
        <p:nvSpPr>
          <p:cNvPr id="11" name="TextBox 11"/>
          <p:cNvSpPr txBox="1"/>
          <p:nvPr/>
        </p:nvSpPr>
        <p:spPr>
          <a:xfrm>
            <a:off x="3548009" y="6224682"/>
            <a:ext cx="1974237" cy="582930"/>
          </a:xfrm>
          <a:prstGeom prst="rect">
            <a:avLst/>
          </a:prstGeom>
        </p:spPr>
        <p:txBody>
          <a:bodyPr lIns="0" tIns="0" rIns="0" bIns="0" rtlCol="0" anchor="t">
            <a:spAutoFit/>
          </a:bodyPr>
          <a:lstStyle/>
          <a:p>
            <a:pPr marL="0" lvl="0" indent="0" algn="ctr">
              <a:lnSpc>
                <a:spcPts val="4680"/>
              </a:lnSpc>
            </a:pPr>
            <a:r>
              <a:rPr lang="en-US" sz="3600">
                <a:solidFill>
                  <a:srgbClr val="003EA8"/>
                </a:solidFill>
                <a:latin typeface="Roboto Bold"/>
              </a:rPr>
              <a:t>Hạn chế</a:t>
            </a:r>
          </a:p>
        </p:txBody>
      </p:sp>
      <p:sp>
        <p:nvSpPr>
          <p:cNvPr id="12" name="TextBox 12"/>
          <p:cNvSpPr txBox="1"/>
          <p:nvPr/>
        </p:nvSpPr>
        <p:spPr>
          <a:xfrm>
            <a:off x="11976662" y="2359407"/>
            <a:ext cx="2219089" cy="582930"/>
          </a:xfrm>
          <a:prstGeom prst="rect">
            <a:avLst/>
          </a:prstGeom>
        </p:spPr>
        <p:txBody>
          <a:bodyPr lIns="0" tIns="0" rIns="0" bIns="0" rtlCol="0" anchor="t">
            <a:spAutoFit/>
          </a:bodyPr>
          <a:lstStyle/>
          <a:p>
            <a:pPr marL="0" lvl="0" indent="0" algn="ctr">
              <a:lnSpc>
                <a:spcPts val="4680"/>
              </a:lnSpc>
            </a:pPr>
            <a:r>
              <a:rPr lang="en-US" sz="3600">
                <a:solidFill>
                  <a:srgbClr val="003EA8"/>
                </a:solidFill>
                <a:latin typeface="Roboto Bold"/>
              </a:rPr>
              <a:t>Kiến Thức</a:t>
            </a:r>
          </a:p>
        </p:txBody>
      </p:sp>
      <p:grpSp>
        <p:nvGrpSpPr>
          <p:cNvPr id="13" name="Group 13"/>
          <p:cNvGrpSpPr/>
          <p:nvPr/>
        </p:nvGrpSpPr>
        <p:grpSpPr>
          <a:xfrm>
            <a:off x="11277552" y="3201349"/>
            <a:ext cx="3490662" cy="1993950"/>
            <a:chOff x="0" y="-66675"/>
            <a:chExt cx="4654216" cy="2658600"/>
          </a:xfrm>
        </p:grpSpPr>
        <p:sp>
          <p:nvSpPr>
            <p:cNvPr id="14" name="TextBox 14"/>
            <p:cNvSpPr txBox="1"/>
            <p:nvPr/>
          </p:nvSpPr>
          <p:spPr>
            <a:xfrm>
              <a:off x="0" y="-66675"/>
              <a:ext cx="4654216" cy="2565238"/>
            </a:xfrm>
            <a:prstGeom prst="rect">
              <a:avLst/>
            </a:prstGeom>
          </p:spPr>
          <p:txBody>
            <a:bodyPr lIns="0" tIns="0" rIns="0" bIns="0" rtlCol="0" anchor="t">
              <a:spAutoFit/>
            </a:bodyPr>
            <a:lstStyle/>
            <a:p>
              <a:pPr algn="ctr">
                <a:lnSpc>
                  <a:spcPts val="3952"/>
                </a:lnSpc>
              </a:pPr>
              <a:r>
                <a:rPr lang="en-US" sz="2823">
                  <a:solidFill>
                    <a:srgbClr val="3B3B3B"/>
                  </a:solidFill>
                  <a:latin typeface="Roboto"/>
                </a:rPr>
                <a:t>Html</a:t>
              </a:r>
            </a:p>
            <a:p>
              <a:pPr algn="ctr">
                <a:lnSpc>
                  <a:spcPts val="3952"/>
                </a:lnSpc>
              </a:pPr>
              <a:r>
                <a:rPr lang="en-US" sz="2823">
                  <a:solidFill>
                    <a:srgbClr val="3B3B3B"/>
                  </a:solidFill>
                  <a:latin typeface="Roboto"/>
                </a:rPr>
                <a:t>Css</a:t>
              </a:r>
            </a:p>
            <a:p>
              <a:pPr algn="ctr">
                <a:lnSpc>
                  <a:spcPts val="3952"/>
                </a:lnSpc>
              </a:pPr>
              <a:r>
                <a:rPr lang="en-US" sz="2823">
                  <a:solidFill>
                    <a:srgbClr val="3B3B3B"/>
                  </a:solidFill>
                  <a:latin typeface="Roboto"/>
                </a:rPr>
                <a:t>JavvaScript</a:t>
              </a:r>
            </a:p>
            <a:p>
              <a:pPr algn="ctr">
                <a:lnSpc>
                  <a:spcPts val="3672"/>
                </a:lnSpc>
              </a:pPr>
              <a:r>
                <a:rPr lang="en-US" sz="2623">
                  <a:solidFill>
                    <a:srgbClr val="3B3B3B"/>
                  </a:solidFill>
                  <a:latin typeface="Roboto"/>
                </a:rPr>
                <a:t>ASP.Net</a:t>
              </a:r>
            </a:p>
          </p:txBody>
        </p:sp>
        <p:sp>
          <p:nvSpPr>
            <p:cNvPr id="15" name="AutoShape 15"/>
            <p:cNvSpPr/>
            <p:nvPr/>
          </p:nvSpPr>
          <p:spPr>
            <a:xfrm>
              <a:off x="193943" y="2591925"/>
              <a:ext cx="4289864" cy="0"/>
            </a:xfrm>
            <a:prstGeom prst="line">
              <a:avLst/>
            </a:prstGeom>
            <a:ln w="11953" cap="rnd">
              <a:solidFill>
                <a:srgbClr val="C8C8C8"/>
              </a:solidFill>
              <a:prstDash val="solid"/>
              <a:headEnd type="none" w="sm" len="sm"/>
              <a:tailEnd type="none" w="sm" len="sm"/>
            </a:ln>
          </p:spPr>
          <p:txBody>
            <a:bodyPr/>
            <a:lstStyle/>
            <a:p>
              <a:endParaRPr lang="en-US"/>
            </a:p>
          </p:txBody>
        </p:sp>
      </p:grpSp>
      <p:grpSp>
        <p:nvGrpSpPr>
          <p:cNvPr id="16" name="Group 16"/>
          <p:cNvGrpSpPr/>
          <p:nvPr/>
        </p:nvGrpSpPr>
        <p:grpSpPr>
          <a:xfrm>
            <a:off x="2726472" y="7088355"/>
            <a:ext cx="3708794" cy="2018277"/>
            <a:chOff x="0" y="-57150"/>
            <a:chExt cx="4945059" cy="2691036"/>
          </a:xfrm>
        </p:grpSpPr>
        <p:sp>
          <p:nvSpPr>
            <p:cNvPr id="17" name="TextBox 17"/>
            <p:cNvSpPr txBox="1"/>
            <p:nvPr/>
          </p:nvSpPr>
          <p:spPr>
            <a:xfrm>
              <a:off x="0" y="-57150"/>
              <a:ext cx="4945059" cy="2646257"/>
            </a:xfrm>
            <a:prstGeom prst="rect">
              <a:avLst/>
            </a:prstGeom>
          </p:spPr>
          <p:txBody>
            <a:bodyPr lIns="0" tIns="0" rIns="0" bIns="0" rtlCol="0" anchor="t">
              <a:spAutoFit/>
            </a:bodyPr>
            <a:lstStyle/>
            <a:p>
              <a:pPr algn="ctr">
                <a:lnSpc>
                  <a:spcPts val="3219"/>
                </a:lnSpc>
              </a:pPr>
              <a:r>
                <a:rPr lang="en-US" sz="2299">
                  <a:solidFill>
                    <a:srgbClr val="3B3B3B"/>
                  </a:solidFill>
                  <a:latin typeface="Roboto"/>
                </a:rPr>
                <a:t>Giao diện</a:t>
              </a:r>
            </a:p>
            <a:p>
              <a:pPr algn="ctr">
                <a:lnSpc>
                  <a:spcPts val="3219"/>
                </a:lnSpc>
              </a:pPr>
              <a:r>
                <a:rPr lang="en-US" sz="2299">
                  <a:solidFill>
                    <a:srgbClr val="3B3B3B"/>
                  </a:solidFill>
                  <a:latin typeface="Roboto"/>
                </a:rPr>
                <a:t>Thời gian phát triển</a:t>
              </a:r>
            </a:p>
            <a:p>
              <a:pPr algn="ctr">
                <a:lnSpc>
                  <a:spcPts val="3219"/>
                </a:lnSpc>
              </a:pPr>
              <a:r>
                <a:rPr lang="en-US" sz="2299">
                  <a:solidFill>
                    <a:srgbClr val="3B3B3B"/>
                  </a:solidFill>
                  <a:latin typeface="Roboto"/>
                </a:rPr>
                <a:t>Phụ thuộc vào hệ sinh thái .Net</a:t>
              </a:r>
            </a:p>
            <a:p>
              <a:pPr algn="ctr">
                <a:lnSpc>
                  <a:spcPts val="3219"/>
                </a:lnSpc>
              </a:pPr>
              <a:r>
                <a:rPr lang="en-US" sz="2299">
                  <a:solidFill>
                    <a:srgbClr val="3B3B3B"/>
                  </a:solidFill>
                  <a:latin typeface="Roboto"/>
                </a:rPr>
                <a:t>Khả năng mở rộng đa nhiễm</a:t>
              </a:r>
            </a:p>
          </p:txBody>
        </p:sp>
        <p:sp>
          <p:nvSpPr>
            <p:cNvPr id="18" name="AutoShape 18"/>
            <p:cNvSpPr/>
            <p:nvPr/>
          </p:nvSpPr>
          <p:spPr>
            <a:xfrm>
              <a:off x="285872" y="2633886"/>
              <a:ext cx="4557938" cy="0"/>
            </a:xfrm>
            <a:prstGeom prst="line">
              <a:avLst/>
            </a:prstGeom>
            <a:ln w="12700" cap="rnd">
              <a:solidFill>
                <a:srgbClr val="C8C8C8"/>
              </a:solidFill>
              <a:prstDash val="solid"/>
              <a:headEnd type="none" w="sm" len="sm"/>
              <a:tailEnd type="none" w="sm" len="sm"/>
            </a:ln>
          </p:spPr>
          <p:txBody>
            <a:bodyPr/>
            <a:lstStyle/>
            <a:p>
              <a:endParaRPr lang="en-US"/>
            </a:p>
          </p:txBody>
        </p:sp>
      </p:grpSp>
      <p:sp>
        <p:nvSpPr>
          <p:cNvPr id="19" name="TextBox 19"/>
          <p:cNvSpPr txBox="1"/>
          <p:nvPr/>
        </p:nvSpPr>
        <p:spPr>
          <a:xfrm>
            <a:off x="4482780" y="3242717"/>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20" name="Freeform 20"/>
          <p:cNvSpPr/>
          <p:nvPr/>
        </p:nvSpPr>
        <p:spPr>
          <a:xfrm>
            <a:off x="3748534" y="2595468"/>
            <a:ext cx="4558018" cy="2877249"/>
          </a:xfrm>
          <a:custGeom>
            <a:avLst/>
            <a:gdLst/>
            <a:ahLst/>
            <a:cxnLst/>
            <a:rect l="l" t="t" r="r" b="b"/>
            <a:pathLst>
              <a:path w="4558018" h="2877249">
                <a:moveTo>
                  <a:pt x="0" y="0"/>
                </a:moveTo>
                <a:lnTo>
                  <a:pt x="4558018" y="0"/>
                </a:lnTo>
                <a:lnTo>
                  <a:pt x="4558018" y="2877249"/>
                </a:lnTo>
                <a:lnTo>
                  <a:pt x="0" y="2877249"/>
                </a:lnTo>
                <a:lnTo>
                  <a:pt x="0" y="0"/>
                </a:lnTo>
                <a:close/>
              </a:path>
            </a:pathLst>
          </a:custGeom>
          <a:blipFill>
            <a:blip r:embed="rId7"/>
            <a:stretch>
              <a:fillRect/>
            </a:stretch>
          </a:blipFill>
        </p:spPr>
        <p:txBody>
          <a:bodyPr/>
          <a:lstStyle/>
          <a:p>
            <a:endParaRPr lang="en-US"/>
          </a:p>
        </p:txBody>
      </p:sp>
      <p:sp>
        <p:nvSpPr>
          <p:cNvPr id="21" name="Freeform 21"/>
          <p:cNvSpPr/>
          <p:nvPr/>
        </p:nvSpPr>
        <p:spPr>
          <a:xfrm>
            <a:off x="4580869" y="1994818"/>
            <a:ext cx="2801866" cy="1201300"/>
          </a:xfrm>
          <a:custGeom>
            <a:avLst/>
            <a:gdLst/>
            <a:ahLst/>
            <a:cxnLst/>
            <a:rect l="l" t="t" r="r" b="b"/>
            <a:pathLst>
              <a:path w="2801866" h="1201300">
                <a:moveTo>
                  <a:pt x="0" y="0"/>
                </a:moveTo>
                <a:lnTo>
                  <a:pt x="2801866" y="0"/>
                </a:lnTo>
                <a:lnTo>
                  <a:pt x="2801866" y="1201300"/>
                </a:lnTo>
                <a:lnTo>
                  <a:pt x="0" y="1201300"/>
                </a:lnTo>
                <a:lnTo>
                  <a:pt x="0" y="0"/>
                </a:lnTo>
                <a:close/>
              </a:path>
            </a:pathLst>
          </a:custGeom>
          <a:blipFill>
            <a:blip r:embed="rId8"/>
            <a:stretch>
              <a:fillRect/>
            </a:stretch>
          </a:blipFill>
        </p:spPr>
        <p:txBody>
          <a:bodyPr/>
          <a:lstStyle/>
          <a:p>
            <a:endParaRPr lang="en-US"/>
          </a:p>
        </p:txBody>
      </p:sp>
      <p:sp>
        <p:nvSpPr>
          <p:cNvPr id="22" name="TextBox 22"/>
          <p:cNvSpPr txBox="1"/>
          <p:nvPr/>
        </p:nvSpPr>
        <p:spPr>
          <a:xfrm>
            <a:off x="4833517" y="2284953"/>
            <a:ext cx="2388052" cy="582930"/>
          </a:xfrm>
          <a:prstGeom prst="rect">
            <a:avLst/>
          </a:prstGeom>
        </p:spPr>
        <p:txBody>
          <a:bodyPr lIns="0" tIns="0" rIns="0" bIns="0" rtlCol="0" anchor="t">
            <a:spAutoFit/>
          </a:bodyPr>
          <a:lstStyle/>
          <a:p>
            <a:pPr marL="0" lvl="0" indent="0" algn="ctr">
              <a:lnSpc>
                <a:spcPts val="4680"/>
              </a:lnSpc>
            </a:pPr>
            <a:r>
              <a:rPr lang="vi-VN" sz="3600">
                <a:solidFill>
                  <a:srgbClr val="003EA8"/>
                </a:solidFill>
                <a:latin typeface="Roboto Bold"/>
              </a:rPr>
              <a:t>Thự</a:t>
            </a:r>
            <a:r>
              <a:rPr lang="en-US" sz="3600">
                <a:solidFill>
                  <a:srgbClr val="003EA8"/>
                </a:solidFill>
                <a:latin typeface="Roboto Bold"/>
              </a:rPr>
              <a:t>c hành</a:t>
            </a:r>
          </a:p>
        </p:txBody>
      </p:sp>
      <p:grpSp>
        <p:nvGrpSpPr>
          <p:cNvPr id="23" name="Group 23"/>
          <p:cNvGrpSpPr/>
          <p:nvPr/>
        </p:nvGrpSpPr>
        <p:grpSpPr>
          <a:xfrm>
            <a:off x="4081663" y="3220718"/>
            <a:ext cx="3708794" cy="1403033"/>
            <a:chOff x="0" y="-57150"/>
            <a:chExt cx="4945059" cy="1870711"/>
          </a:xfrm>
        </p:grpSpPr>
        <p:sp>
          <p:nvSpPr>
            <p:cNvPr id="24" name="TextBox 24"/>
            <p:cNvSpPr txBox="1"/>
            <p:nvPr/>
          </p:nvSpPr>
          <p:spPr>
            <a:xfrm>
              <a:off x="0" y="-57150"/>
              <a:ext cx="4945059" cy="1870711"/>
            </a:xfrm>
            <a:prstGeom prst="rect">
              <a:avLst/>
            </a:prstGeom>
          </p:spPr>
          <p:txBody>
            <a:bodyPr lIns="0" tIns="0" rIns="0" bIns="0" rtlCol="0" anchor="t">
              <a:spAutoFit/>
            </a:bodyPr>
            <a:lstStyle/>
            <a:p>
              <a:pPr algn="ctr">
                <a:lnSpc>
                  <a:spcPts val="3779"/>
                </a:lnSpc>
              </a:pPr>
              <a:r>
                <a:rPr lang="en-US" sz="2699">
                  <a:solidFill>
                    <a:srgbClr val="3B3B3B"/>
                  </a:solidFill>
                  <a:latin typeface="Roboto"/>
                </a:rPr>
                <a:t>Chọn công nghệ</a:t>
              </a:r>
            </a:p>
            <a:p>
              <a:pPr algn="ctr">
                <a:lnSpc>
                  <a:spcPts val="3779"/>
                </a:lnSpc>
              </a:pPr>
              <a:r>
                <a:rPr lang="en-US" sz="2699">
                  <a:solidFill>
                    <a:srgbClr val="3B3B3B"/>
                  </a:solidFill>
                  <a:latin typeface="Roboto"/>
                </a:rPr>
                <a:t>xây dựng giao diện</a:t>
              </a:r>
            </a:p>
            <a:p>
              <a:pPr algn="ctr">
                <a:lnSpc>
                  <a:spcPts val="3779"/>
                </a:lnSpc>
              </a:pPr>
              <a:r>
                <a:rPr lang="en-US" sz="2699">
                  <a:solidFill>
                    <a:srgbClr val="3B3B3B"/>
                  </a:solidFill>
                  <a:latin typeface="Roboto"/>
                </a:rPr>
                <a:t>Kết nối cơ sở dữ liệu</a:t>
              </a:r>
            </a:p>
          </p:txBody>
        </p:sp>
        <p:sp>
          <p:nvSpPr>
            <p:cNvPr id="25" name="AutoShape 25"/>
            <p:cNvSpPr/>
            <p:nvPr/>
          </p:nvSpPr>
          <p:spPr>
            <a:xfrm>
              <a:off x="193560" y="1813560"/>
              <a:ext cx="4557938" cy="0"/>
            </a:xfrm>
            <a:prstGeom prst="line">
              <a:avLst/>
            </a:prstGeom>
            <a:ln w="12700" cap="rnd">
              <a:solidFill>
                <a:srgbClr val="C8C8C8"/>
              </a:solidFill>
              <a:prstDash val="solid"/>
              <a:headEnd type="none" w="sm" len="sm"/>
              <a:tailEnd type="none" w="sm" len="sm"/>
            </a:ln>
          </p:spPr>
          <p:txBody>
            <a:bodyPr/>
            <a:lstStyle/>
            <a:p>
              <a:endParaRPr lang="en-US"/>
            </a:p>
          </p:txBody>
        </p:sp>
      </p:grpSp>
      <p:sp>
        <p:nvSpPr>
          <p:cNvPr id="26" name="Freeform 26"/>
          <p:cNvSpPr/>
          <p:nvPr/>
        </p:nvSpPr>
        <p:spPr>
          <a:xfrm>
            <a:off x="9144000" y="6530567"/>
            <a:ext cx="4558018" cy="2877249"/>
          </a:xfrm>
          <a:custGeom>
            <a:avLst/>
            <a:gdLst/>
            <a:ahLst/>
            <a:cxnLst/>
            <a:rect l="l" t="t" r="r" b="b"/>
            <a:pathLst>
              <a:path w="4558018" h="2877249">
                <a:moveTo>
                  <a:pt x="0" y="0"/>
                </a:moveTo>
                <a:lnTo>
                  <a:pt x="4558018" y="0"/>
                </a:lnTo>
                <a:lnTo>
                  <a:pt x="4558018" y="2877249"/>
                </a:lnTo>
                <a:lnTo>
                  <a:pt x="0" y="2877249"/>
                </a:lnTo>
                <a:lnTo>
                  <a:pt x="0" y="0"/>
                </a:lnTo>
                <a:close/>
              </a:path>
            </a:pathLst>
          </a:custGeom>
          <a:blipFill>
            <a:blip r:embed="rId7"/>
            <a:stretch>
              <a:fillRect/>
            </a:stretch>
          </a:blipFill>
        </p:spPr>
        <p:txBody>
          <a:bodyPr/>
          <a:lstStyle/>
          <a:p>
            <a:endParaRPr lang="en-US"/>
          </a:p>
        </p:txBody>
      </p:sp>
      <p:sp>
        <p:nvSpPr>
          <p:cNvPr id="27" name="Freeform 27"/>
          <p:cNvSpPr/>
          <p:nvPr/>
        </p:nvSpPr>
        <p:spPr>
          <a:xfrm>
            <a:off x="9976335" y="5929917"/>
            <a:ext cx="2801866" cy="1201300"/>
          </a:xfrm>
          <a:custGeom>
            <a:avLst/>
            <a:gdLst/>
            <a:ahLst/>
            <a:cxnLst/>
            <a:rect l="l" t="t" r="r" b="b"/>
            <a:pathLst>
              <a:path w="2801866" h="1201300">
                <a:moveTo>
                  <a:pt x="0" y="0"/>
                </a:moveTo>
                <a:lnTo>
                  <a:pt x="2801866" y="0"/>
                </a:lnTo>
                <a:lnTo>
                  <a:pt x="2801866" y="1201300"/>
                </a:lnTo>
                <a:lnTo>
                  <a:pt x="0" y="1201300"/>
                </a:lnTo>
                <a:lnTo>
                  <a:pt x="0" y="0"/>
                </a:lnTo>
                <a:close/>
              </a:path>
            </a:pathLst>
          </a:custGeom>
          <a:blipFill>
            <a:blip r:embed="rId8"/>
            <a:stretch>
              <a:fillRect/>
            </a:stretch>
          </a:blipFill>
        </p:spPr>
        <p:txBody>
          <a:bodyPr/>
          <a:lstStyle/>
          <a:p>
            <a:endParaRPr lang="en-US"/>
          </a:p>
        </p:txBody>
      </p:sp>
      <p:sp>
        <p:nvSpPr>
          <p:cNvPr id="28" name="TextBox 28"/>
          <p:cNvSpPr txBox="1"/>
          <p:nvPr/>
        </p:nvSpPr>
        <p:spPr>
          <a:xfrm>
            <a:off x="10390149" y="6224682"/>
            <a:ext cx="1974237" cy="582930"/>
          </a:xfrm>
          <a:prstGeom prst="rect">
            <a:avLst/>
          </a:prstGeom>
        </p:spPr>
        <p:txBody>
          <a:bodyPr lIns="0" tIns="0" rIns="0" bIns="0" rtlCol="0" anchor="t">
            <a:spAutoFit/>
          </a:bodyPr>
          <a:lstStyle/>
          <a:p>
            <a:pPr marL="0" lvl="0" indent="0" algn="ctr">
              <a:lnSpc>
                <a:spcPts val="4680"/>
              </a:lnSpc>
            </a:pPr>
            <a:r>
              <a:rPr lang="en-US" sz="3600">
                <a:solidFill>
                  <a:srgbClr val="003EA8"/>
                </a:solidFill>
                <a:latin typeface="Roboto Bold"/>
              </a:rPr>
              <a:t>Ưu điểm</a:t>
            </a:r>
          </a:p>
        </p:txBody>
      </p:sp>
      <p:grpSp>
        <p:nvGrpSpPr>
          <p:cNvPr id="29" name="Group 29"/>
          <p:cNvGrpSpPr/>
          <p:nvPr/>
        </p:nvGrpSpPr>
        <p:grpSpPr>
          <a:xfrm>
            <a:off x="9574667" y="7167127"/>
            <a:ext cx="3708794" cy="2240690"/>
            <a:chOff x="0" y="-57150"/>
            <a:chExt cx="4945059" cy="2987587"/>
          </a:xfrm>
        </p:grpSpPr>
        <p:sp>
          <p:nvSpPr>
            <p:cNvPr id="30" name="TextBox 30"/>
            <p:cNvSpPr txBox="1"/>
            <p:nvPr/>
          </p:nvSpPr>
          <p:spPr>
            <a:xfrm>
              <a:off x="0" y="-57150"/>
              <a:ext cx="4945059" cy="2832524"/>
            </a:xfrm>
            <a:prstGeom prst="rect">
              <a:avLst/>
            </a:prstGeom>
          </p:spPr>
          <p:txBody>
            <a:bodyPr lIns="0" tIns="0" rIns="0" bIns="0" rtlCol="0" anchor="t">
              <a:spAutoFit/>
            </a:bodyPr>
            <a:lstStyle/>
            <a:p>
              <a:pPr algn="ctr">
                <a:lnSpc>
                  <a:spcPts val="3394"/>
                </a:lnSpc>
              </a:pPr>
              <a:r>
                <a:rPr lang="en-US" sz="2424">
                  <a:solidFill>
                    <a:srgbClr val="3B3B3B"/>
                  </a:solidFill>
                  <a:latin typeface="Roboto"/>
                </a:rPr>
                <a:t>Tích hợp mạnh mẽ</a:t>
              </a:r>
            </a:p>
            <a:p>
              <a:pPr algn="ctr">
                <a:lnSpc>
                  <a:spcPts val="3394"/>
                </a:lnSpc>
              </a:pPr>
              <a:r>
                <a:rPr lang="en-US" sz="2424">
                  <a:solidFill>
                    <a:srgbClr val="3B3B3B"/>
                  </a:solidFill>
                  <a:latin typeface="Roboto"/>
                </a:rPr>
                <a:t>Lập trình đối tượng</a:t>
              </a:r>
            </a:p>
            <a:p>
              <a:pPr algn="ctr">
                <a:lnSpc>
                  <a:spcPts val="3394"/>
                </a:lnSpc>
              </a:pPr>
              <a:r>
                <a:rPr lang="en-US" sz="2424">
                  <a:solidFill>
                    <a:srgbClr val="3B3B3B"/>
                  </a:solidFill>
                  <a:latin typeface="Roboto"/>
                </a:rPr>
                <a:t>Bảo mật chặt chẽ</a:t>
              </a:r>
            </a:p>
            <a:p>
              <a:pPr algn="ctr">
                <a:lnSpc>
                  <a:spcPts val="3394"/>
                </a:lnSpc>
              </a:pPr>
              <a:r>
                <a:rPr lang="en-US" sz="2424">
                  <a:solidFill>
                    <a:srgbClr val="3B3B3B"/>
                  </a:solidFill>
                  <a:latin typeface="Roboto"/>
                </a:rPr>
                <a:t>Hiệu suất cao</a:t>
              </a:r>
            </a:p>
            <a:p>
              <a:pPr algn="ctr">
                <a:lnSpc>
                  <a:spcPts val="3394"/>
                </a:lnSpc>
              </a:pPr>
              <a:r>
                <a:rPr lang="en-US" sz="2424">
                  <a:solidFill>
                    <a:srgbClr val="3B3B3B"/>
                  </a:solidFill>
                  <a:latin typeface="Roboto"/>
                </a:rPr>
                <a:t>Dễ sử dụng</a:t>
              </a:r>
            </a:p>
          </p:txBody>
        </p:sp>
        <p:sp>
          <p:nvSpPr>
            <p:cNvPr id="31" name="AutoShape 31"/>
            <p:cNvSpPr/>
            <p:nvPr/>
          </p:nvSpPr>
          <p:spPr>
            <a:xfrm>
              <a:off x="185487" y="2930437"/>
              <a:ext cx="4557938" cy="0"/>
            </a:xfrm>
            <a:prstGeom prst="line">
              <a:avLst/>
            </a:prstGeom>
            <a:ln w="12700" cap="rnd">
              <a:solidFill>
                <a:srgbClr val="C8C8C8"/>
              </a:solidFill>
              <a:prstDash val="solid"/>
              <a:headEnd type="none" w="sm" len="sm"/>
              <a:tailEnd type="none" w="sm" len="sm"/>
            </a:ln>
          </p:spPr>
          <p:txBody>
            <a:bodyP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628414"/>
            <a:ext cx="9144000" cy="10915414"/>
          </a:xfrm>
          <a:custGeom>
            <a:avLst/>
            <a:gdLst/>
            <a:ahLst/>
            <a:cxnLst/>
            <a:rect l="l" t="t" r="r" b="b"/>
            <a:pathLst>
              <a:path w="9144000" h="10915414">
                <a:moveTo>
                  <a:pt x="0" y="0"/>
                </a:moveTo>
                <a:lnTo>
                  <a:pt x="9144000" y="0"/>
                </a:lnTo>
                <a:lnTo>
                  <a:pt x="9144000" y="10915414"/>
                </a:lnTo>
                <a:lnTo>
                  <a:pt x="0" y="10915414"/>
                </a:lnTo>
                <a:lnTo>
                  <a:pt x="0" y="0"/>
                </a:lnTo>
                <a:close/>
              </a:path>
            </a:pathLst>
          </a:custGeom>
          <a:blipFill>
            <a:blip r:embed="rId2"/>
            <a:stretch>
              <a:fillRect l="-8626" r="-70376"/>
            </a:stretch>
          </a:blipFill>
        </p:spPr>
        <p:txBody>
          <a:bodyPr/>
          <a:lstStyle/>
          <a:p>
            <a:endParaRPr lang="en-US"/>
          </a:p>
        </p:txBody>
      </p:sp>
      <p:sp>
        <p:nvSpPr>
          <p:cNvPr id="3" name="AutoShape 3"/>
          <p:cNvSpPr/>
          <p:nvPr/>
        </p:nvSpPr>
        <p:spPr>
          <a:xfrm rot="-1160568">
            <a:off x="-711276" y="1512352"/>
            <a:ext cx="12070388" cy="11108385"/>
          </a:xfrm>
          <a:prstGeom prst="rect">
            <a:avLst/>
          </a:prstGeom>
          <a:solidFill>
            <a:srgbClr val="FFFFFF"/>
          </a:solidFill>
        </p:spPr>
        <p:txBody>
          <a:bodyPr/>
          <a:lstStyle/>
          <a:p>
            <a:endParaRPr lang="en-US"/>
          </a:p>
        </p:txBody>
      </p:sp>
      <p:grpSp>
        <p:nvGrpSpPr>
          <p:cNvPr id="4" name="Group 4"/>
          <p:cNvGrpSpPr/>
          <p:nvPr/>
        </p:nvGrpSpPr>
        <p:grpSpPr>
          <a:xfrm rot="-10800000">
            <a:off x="14812435" y="0"/>
            <a:ext cx="3781770" cy="10287000"/>
            <a:chOff x="0" y="0"/>
            <a:chExt cx="5508059" cy="14982775"/>
          </a:xfrm>
        </p:grpSpPr>
        <p:sp>
          <p:nvSpPr>
            <p:cNvPr id="5" name="Freeform 5"/>
            <p:cNvSpPr/>
            <p:nvPr/>
          </p:nvSpPr>
          <p:spPr>
            <a:xfrm>
              <a:off x="0" y="0"/>
              <a:ext cx="5508059" cy="14982775"/>
            </a:xfrm>
            <a:custGeom>
              <a:avLst/>
              <a:gdLst/>
              <a:ahLst/>
              <a:cxnLst/>
              <a:rect l="l" t="t" r="r" b="b"/>
              <a:pathLst>
                <a:path w="5508059" h="14982775">
                  <a:moveTo>
                    <a:pt x="5508059" y="14982775"/>
                  </a:moveTo>
                  <a:lnTo>
                    <a:pt x="0" y="14982775"/>
                  </a:lnTo>
                  <a:lnTo>
                    <a:pt x="0" y="0"/>
                  </a:lnTo>
                  <a:lnTo>
                    <a:pt x="5508059" y="14982775"/>
                  </a:lnTo>
                  <a:close/>
                </a:path>
              </a:pathLst>
            </a:custGeom>
            <a:solidFill>
              <a:srgbClr val="CCCCCC"/>
            </a:solidFill>
          </p:spPr>
          <p:txBody>
            <a:bodyPr/>
            <a:lstStyle/>
            <a:p>
              <a:endParaRPr lang="en-US"/>
            </a:p>
          </p:txBody>
        </p:sp>
      </p:grpSp>
      <p:grpSp>
        <p:nvGrpSpPr>
          <p:cNvPr id="6" name="Group 6"/>
          <p:cNvGrpSpPr/>
          <p:nvPr/>
        </p:nvGrpSpPr>
        <p:grpSpPr>
          <a:xfrm rot="-5400000">
            <a:off x="11463681" y="3462681"/>
            <a:ext cx="5333427" cy="8315211"/>
            <a:chOff x="0" y="0"/>
            <a:chExt cx="4381320" cy="6830804"/>
          </a:xfrm>
        </p:grpSpPr>
        <p:sp>
          <p:nvSpPr>
            <p:cNvPr id="7" name="Freeform 7"/>
            <p:cNvSpPr/>
            <p:nvPr/>
          </p:nvSpPr>
          <p:spPr>
            <a:xfrm>
              <a:off x="0" y="0"/>
              <a:ext cx="4381320" cy="6830804"/>
            </a:xfrm>
            <a:custGeom>
              <a:avLst/>
              <a:gdLst/>
              <a:ahLst/>
              <a:cxnLst/>
              <a:rect l="l" t="t" r="r" b="b"/>
              <a:pathLst>
                <a:path w="4381320" h="6830804">
                  <a:moveTo>
                    <a:pt x="4381320" y="6830804"/>
                  </a:moveTo>
                  <a:lnTo>
                    <a:pt x="0" y="6830804"/>
                  </a:lnTo>
                  <a:lnTo>
                    <a:pt x="0" y="0"/>
                  </a:lnTo>
                  <a:lnTo>
                    <a:pt x="4381320" y="6830804"/>
                  </a:lnTo>
                  <a:close/>
                </a:path>
              </a:pathLst>
            </a:custGeom>
            <a:solidFill>
              <a:srgbClr val="052896"/>
            </a:solidFill>
          </p:spPr>
          <p:txBody>
            <a:bodyPr/>
            <a:lstStyle/>
            <a:p>
              <a:endParaRPr lang="en-US"/>
            </a:p>
          </p:txBody>
        </p:sp>
      </p:grpSp>
      <p:grpSp>
        <p:nvGrpSpPr>
          <p:cNvPr id="8" name="Group 8"/>
          <p:cNvGrpSpPr/>
          <p:nvPr/>
        </p:nvGrpSpPr>
        <p:grpSpPr>
          <a:xfrm>
            <a:off x="1266268" y="3740504"/>
            <a:ext cx="8115300" cy="3540547"/>
            <a:chOff x="0" y="0"/>
            <a:chExt cx="10820400" cy="4720730"/>
          </a:xfrm>
        </p:grpSpPr>
        <p:sp>
          <p:nvSpPr>
            <p:cNvPr id="9" name="TextBox 9"/>
            <p:cNvSpPr txBox="1"/>
            <p:nvPr/>
          </p:nvSpPr>
          <p:spPr>
            <a:xfrm>
              <a:off x="0" y="-3810"/>
              <a:ext cx="10820400" cy="3276600"/>
            </a:xfrm>
            <a:prstGeom prst="rect">
              <a:avLst/>
            </a:prstGeom>
          </p:spPr>
          <p:txBody>
            <a:bodyPr lIns="0" tIns="0" rIns="0" bIns="0" rtlCol="0" anchor="t">
              <a:spAutoFit/>
            </a:bodyPr>
            <a:lstStyle/>
            <a:p>
              <a:pPr marL="0" lvl="0" indent="0">
                <a:lnSpc>
                  <a:spcPts val="9720"/>
                </a:lnSpc>
                <a:spcBef>
                  <a:spcPct val="0"/>
                </a:spcBef>
              </a:pPr>
              <a:r>
                <a:rPr lang="en-US" sz="8100">
                  <a:solidFill>
                    <a:srgbClr val="191919"/>
                  </a:solidFill>
                  <a:latin typeface="Francois One"/>
                </a:rPr>
                <a:t>Xin chân thành c</a:t>
              </a:r>
              <a:r>
                <a:rPr lang="en-US" sz="8100" u="none">
                  <a:solidFill>
                    <a:srgbClr val="191919"/>
                  </a:solidFill>
                  <a:latin typeface="Francois One"/>
                </a:rPr>
                <a:t>ảm ơn!</a:t>
              </a:r>
            </a:p>
          </p:txBody>
        </p:sp>
        <p:sp>
          <p:nvSpPr>
            <p:cNvPr id="10" name="TextBox 10"/>
            <p:cNvSpPr txBox="1"/>
            <p:nvPr/>
          </p:nvSpPr>
          <p:spPr>
            <a:xfrm>
              <a:off x="0" y="4005932"/>
              <a:ext cx="7965844" cy="657225"/>
            </a:xfrm>
            <a:prstGeom prst="rect">
              <a:avLst/>
            </a:prstGeom>
          </p:spPr>
          <p:txBody>
            <a:bodyPr lIns="0" tIns="0" rIns="0" bIns="0" rtlCol="0" anchor="t">
              <a:spAutoFit/>
            </a:bodyPr>
            <a:lstStyle/>
            <a:p>
              <a:pPr marL="0" lvl="0" indent="0">
                <a:lnSpc>
                  <a:spcPts val="3900"/>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271041" y="2857500"/>
            <a:ext cx="3434557" cy="6096000"/>
            <a:chOff x="0" y="0"/>
            <a:chExt cx="807693" cy="1773313"/>
          </a:xfrm>
        </p:grpSpPr>
        <p:sp>
          <p:nvSpPr>
            <p:cNvPr id="4" name="Freeform 4"/>
            <p:cNvSpPr/>
            <p:nvPr/>
          </p:nvSpPr>
          <p:spPr>
            <a:xfrm>
              <a:off x="0" y="0"/>
              <a:ext cx="807693" cy="1773313"/>
            </a:xfrm>
            <a:custGeom>
              <a:avLst/>
              <a:gdLst/>
              <a:ahLst/>
              <a:cxnLst/>
              <a:rect l="l" t="t" r="r" b="b"/>
              <a:pathLst>
                <a:path w="807693" h="1773313">
                  <a:moveTo>
                    <a:pt x="0" y="0"/>
                  </a:moveTo>
                  <a:lnTo>
                    <a:pt x="807693" y="0"/>
                  </a:lnTo>
                  <a:lnTo>
                    <a:pt x="807693" y="1773313"/>
                  </a:lnTo>
                  <a:lnTo>
                    <a:pt x="0" y="1773313"/>
                  </a:lnTo>
                  <a:close/>
                </a:path>
              </a:pathLst>
            </a:custGeom>
            <a:solidFill>
              <a:srgbClr val="003EA8"/>
            </a:solidFill>
          </p:spPr>
          <p:txBody>
            <a:bodyPr/>
            <a:lstStyle/>
            <a:p>
              <a:endParaRPr lang="en-US">
                <a:latin typeface="Arial" panose="020B0604020202020204" pitchFamily="34" charset="0"/>
                <a:cs typeface="Arial" panose="020B0604020202020204" pitchFamily="34" charset="0"/>
              </a:endParaRPr>
            </a:p>
          </p:txBody>
        </p:sp>
        <p:sp>
          <p:nvSpPr>
            <p:cNvPr id="5" name="TextBox 5"/>
            <p:cNvSpPr txBox="1"/>
            <p:nvPr/>
          </p:nvSpPr>
          <p:spPr>
            <a:xfrm>
              <a:off x="0" y="-19050"/>
              <a:ext cx="807693" cy="1792363"/>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a:off x="96578" y="372971"/>
            <a:ext cx="18094844" cy="1214802"/>
          </a:xfrm>
          <a:prstGeom prst="rect">
            <a:avLst/>
          </a:prstGeom>
          <a:solidFill>
            <a:srgbClr val="003EA8"/>
          </a:solidFill>
        </p:spPr>
        <p:txBody>
          <a:bodyPr/>
          <a:lstStyle/>
          <a:p>
            <a:endParaRPr lang="en-US"/>
          </a:p>
        </p:txBody>
      </p:sp>
      <p:sp>
        <p:nvSpPr>
          <p:cNvPr id="8" name="TextBox 8"/>
          <p:cNvSpPr txBox="1"/>
          <p:nvPr/>
        </p:nvSpPr>
        <p:spPr>
          <a:xfrm>
            <a:off x="3369831" y="4156930"/>
            <a:ext cx="3002047" cy="595612"/>
          </a:xfrm>
          <a:prstGeom prst="rect">
            <a:avLst/>
          </a:prstGeom>
        </p:spPr>
        <p:txBody>
          <a:bodyPr wrap="square" lIns="0" tIns="0" rIns="0" bIns="0" rtlCol="0" anchor="t">
            <a:spAutoFit/>
          </a:bodyPr>
          <a:lstStyle/>
          <a:p>
            <a:pPr algn="ctr">
              <a:lnSpc>
                <a:spcPts val="5126"/>
              </a:lnSpc>
            </a:pPr>
            <a:r>
              <a:rPr lang="en-US" sz="3600">
                <a:solidFill>
                  <a:srgbClr val="FFFFFF"/>
                </a:solidFill>
                <a:latin typeface="Arial" panose="020B0604020202020204" pitchFamily="34" charset="0"/>
                <a:cs typeface="Arial" panose="020B0604020202020204" pitchFamily="34" charset="0"/>
              </a:rPr>
              <a:t>CHƯƠNG 1</a:t>
            </a:r>
          </a:p>
        </p:txBody>
      </p:sp>
      <p:sp>
        <p:nvSpPr>
          <p:cNvPr id="9" name="TextBox 9"/>
          <p:cNvSpPr txBox="1"/>
          <p:nvPr/>
        </p:nvSpPr>
        <p:spPr>
          <a:xfrm>
            <a:off x="6982585" y="4139850"/>
            <a:ext cx="5790503" cy="722206"/>
          </a:xfrm>
          <a:prstGeom prst="rect">
            <a:avLst/>
          </a:prstGeom>
        </p:spPr>
        <p:txBody>
          <a:bodyPr lIns="0" tIns="0" rIns="0" bIns="0" rtlCol="0" anchor="t">
            <a:spAutoFit/>
          </a:bodyPr>
          <a:lstStyle/>
          <a:p>
            <a:pPr>
              <a:lnSpc>
                <a:spcPts val="5277"/>
              </a:lnSpc>
            </a:pPr>
            <a:r>
              <a:rPr lang="en-US" sz="3824" spc="374" err="1">
                <a:solidFill>
                  <a:srgbClr val="231F20"/>
                </a:solidFill>
                <a:latin typeface="Arial"/>
              </a:rPr>
              <a:t>Tổng</a:t>
            </a:r>
            <a:r>
              <a:rPr lang="en-US" sz="3824" spc="374">
                <a:solidFill>
                  <a:srgbClr val="231F20"/>
                </a:solidFill>
                <a:latin typeface="Arial"/>
              </a:rPr>
              <a:t> </a:t>
            </a:r>
            <a:r>
              <a:rPr lang="en-US" sz="3824" spc="374" err="1">
                <a:solidFill>
                  <a:srgbClr val="231F20"/>
                </a:solidFill>
                <a:latin typeface="Arial"/>
              </a:rPr>
              <a:t>quan</a:t>
            </a:r>
            <a:endParaRPr lang="en-US" sz="3824" spc="374">
              <a:solidFill>
                <a:srgbClr val="231F20"/>
              </a:solidFill>
              <a:latin typeface="Arial"/>
            </a:endParaRPr>
          </a:p>
        </p:txBody>
      </p:sp>
      <p:sp>
        <p:nvSpPr>
          <p:cNvPr id="10" name="TextBox 10"/>
          <p:cNvSpPr txBox="1"/>
          <p:nvPr/>
        </p:nvSpPr>
        <p:spPr>
          <a:xfrm>
            <a:off x="3369831" y="5107736"/>
            <a:ext cx="3002045" cy="595612"/>
          </a:xfrm>
          <a:prstGeom prst="rect">
            <a:avLst/>
          </a:prstGeom>
        </p:spPr>
        <p:txBody>
          <a:bodyPr wrap="square" lIns="0" tIns="0" rIns="0" bIns="0" rtlCol="0" anchor="t">
            <a:spAutoFit/>
          </a:bodyPr>
          <a:lstStyle/>
          <a:p>
            <a:pPr algn="ctr">
              <a:lnSpc>
                <a:spcPts val="5126"/>
              </a:lnSpc>
            </a:pPr>
            <a:r>
              <a:rPr lang="en-US" sz="3600">
                <a:solidFill>
                  <a:srgbClr val="FFFFFF"/>
                </a:solidFill>
                <a:latin typeface="Arial" panose="020B0604020202020204" pitchFamily="34" charset="0"/>
                <a:cs typeface="Arial" panose="020B0604020202020204" pitchFamily="34" charset="0"/>
              </a:rPr>
              <a:t>CHƯƠNG 2</a:t>
            </a:r>
          </a:p>
        </p:txBody>
      </p:sp>
      <p:sp>
        <p:nvSpPr>
          <p:cNvPr id="11" name="TextBox 11"/>
          <p:cNvSpPr txBox="1"/>
          <p:nvPr/>
        </p:nvSpPr>
        <p:spPr>
          <a:xfrm>
            <a:off x="3369832" y="6036439"/>
            <a:ext cx="3002045" cy="595612"/>
          </a:xfrm>
          <a:prstGeom prst="rect">
            <a:avLst/>
          </a:prstGeom>
        </p:spPr>
        <p:txBody>
          <a:bodyPr wrap="square" lIns="0" tIns="0" rIns="0" bIns="0" rtlCol="0" anchor="t">
            <a:spAutoFit/>
          </a:bodyPr>
          <a:lstStyle/>
          <a:p>
            <a:pPr algn="ctr">
              <a:lnSpc>
                <a:spcPts val="5126"/>
              </a:lnSpc>
            </a:pPr>
            <a:r>
              <a:rPr lang="en-US" sz="3600">
                <a:solidFill>
                  <a:srgbClr val="FFFFFF"/>
                </a:solidFill>
                <a:latin typeface="Arial" panose="020B0604020202020204" pitchFamily="34" charset="0"/>
                <a:cs typeface="Arial" panose="020B0604020202020204" pitchFamily="34" charset="0"/>
              </a:rPr>
              <a:t>CHƯƠNG 3</a:t>
            </a:r>
          </a:p>
        </p:txBody>
      </p:sp>
      <p:sp>
        <p:nvSpPr>
          <p:cNvPr id="12" name="TextBox 12"/>
          <p:cNvSpPr txBox="1"/>
          <p:nvPr/>
        </p:nvSpPr>
        <p:spPr>
          <a:xfrm>
            <a:off x="3257951" y="6922201"/>
            <a:ext cx="3225809" cy="595612"/>
          </a:xfrm>
          <a:prstGeom prst="rect">
            <a:avLst/>
          </a:prstGeom>
        </p:spPr>
        <p:txBody>
          <a:bodyPr wrap="square" lIns="0" tIns="0" rIns="0" bIns="0" rtlCol="0" anchor="t">
            <a:spAutoFit/>
          </a:bodyPr>
          <a:lstStyle/>
          <a:p>
            <a:pPr algn="ctr">
              <a:lnSpc>
                <a:spcPts val="5126"/>
              </a:lnSpc>
            </a:pPr>
            <a:r>
              <a:rPr lang="en-US" sz="3600">
                <a:solidFill>
                  <a:srgbClr val="FFFFFF"/>
                </a:solidFill>
                <a:latin typeface="Arial" panose="020B0604020202020204" pitchFamily="34" charset="0"/>
                <a:cs typeface="Arial" panose="020B0604020202020204" pitchFamily="34" charset="0"/>
              </a:rPr>
              <a:t>CHƯƠNG 4</a:t>
            </a:r>
          </a:p>
        </p:txBody>
      </p:sp>
      <p:sp>
        <p:nvSpPr>
          <p:cNvPr id="13" name="TextBox 13"/>
          <p:cNvSpPr txBox="1"/>
          <p:nvPr/>
        </p:nvSpPr>
        <p:spPr>
          <a:xfrm>
            <a:off x="3281438" y="7850904"/>
            <a:ext cx="3225808" cy="595612"/>
          </a:xfrm>
          <a:prstGeom prst="rect">
            <a:avLst/>
          </a:prstGeom>
        </p:spPr>
        <p:txBody>
          <a:bodyPr wrap="square" lIns="0" tIns="0" rIns="0" bIns="0" rtlCol="0" anchor="t">
            <a:spAutoFit/>
          </a:bodyPr>
          <a:lstStyle/>
          <a:p>
            <a:pPr algn="ctr">
              <a:lnSpc>
                <a:spcPts val="5126"/>
              </a:lnSpc>
            </a:pPr>
            <a:r>
              <a:rPr lang="en-US" sz="3600">
                <a:solidFill>
                  <a:srgbClr val="FFFFFF"/>
                </a:solidFill>
                <a:latin typeface="Arial" panose="020B0604020202020204" pitchFamily="34" charset="0"/>
                <a:cs typeface="Arial" panose="020B0604020202020204" pitchFamily="34" charset="0"/>
              </a:rPr>
              <a:t>CHƯƠNG 5</a:t>
            </a:r>
          </a:p>
        </p:txBody>
      </p:sp>
      <p:sp>
        <p:nvSpPr>
          <p:cNvPr id="14" name="TextBox 14"/>
          <p:cNvSpPr txBox="1"/>
          <p:nvPr/>
        </p:nvSpPr>
        <p:spPr>
          <a:xfrm>
            <a:off x="6978956" y="5051178"/>
            <a:ext cx="5790503" cy="722206"/>
          </a:xfrm>
          <a:prstGeom prst="rect">
            <a:avLst/>
          </a:prstGeom>
        </p:spPr>
        <p:txBody>
          <a:bodyPr lIns="0" tIns="0" rIns="0" bIns="0" rtlCol="0" anchor="t">
            <a:spAutoFit/>
          </a:bodyPr>
          <a:lstStyle/>
          <a:p>
            <a:pPr>
              <a:lnSpc>
                <a:spcPts val="5277"/>
              </a:lnSpc>
            </a:pPr>
            <a:r>
              <a:rPr lang="en-US" sz="3824" spc="374" err="1">
                <a:solidFill>
                  <a:srgbClr val="231F20"/>
                </a:solidFill>
                <a:latin typeface="Arial"/>
              </a:rPr>
              <a:t>Cơ</a:t>
            </a:r>
            <a:r>
              <a:rPr lang="en-US" sz="3824" spc="374">
                <a:solidFill>
                  <a:srgbClr val="231F20"/>
                </a:solidFill>
                <a:latin typeface="Arial"/>
              </a:rPr>
              <a:t> </a:t>
            </a:r>
            <a:r>
              <a:rPr lang="en-US" sz="3824" spc="374" err="1">
                <a:solidFill>
                  <a:srgbClr val="231F20"/>
                </a:solidFill>
                <a:latin typeface="Arial"/>
              </a:rPr>
              <a:t>sở</a:t>
            </a:r>
            <a:r>
              <a:rPr lang="en-US" sz="3824" spc="374">
                <a:solidFill>
                  <a:srgbClr val="231F20"/>
                </a:solidFill>
                <a:latin typeface="Arial"/>
              </a:rPr>
              <a:t> </a:t>
            </a:r>
            <a:r>
              <a:rPr lang="en-US" sz="3824" spc="374" err="1">
                <a:solidFill>
                  <a:srgbClr val="231F20"/>
                </a:solidFill>
                <a:latin typeface="Arial"/>
              </a:rPr>
              <a:t>lý</a:t>
            </a:r>
            <a:r>
              <a:rPr lang="en-US" sz="3824" spc="374">
                <a:solidFill>
                  <a:srgbClr val="231F20"/>
                </a:solidFill>
                <a:latin typeface="Arial"/>
              </a:rPr>
              <a:t> </a:t>
            </a:r>
            <a:r>
              <a:rPr lang="en-US" sz="3824" spc="374" err="1">
                <a:solidFill>
                  <a:srgbClr val="231F20"/>
                </a:solidFill>
                <a:latin typeface="Arial"/>
              </a:rPr>
              <a:t>thuyết</a:t>
            </a:r>
            <a:endParaRPr lang="en-US" sz="3824" spc="374">
              <a:solidFill>
                <a:srgbClr val="231F20"/>
              </a:solidFill>
              <a:latin typeface="Arial"/>
            </a:endParaRPr>
          </a:p>
        </p:txBody>
      </p:sp>
      <p:sp>
        <p:nvSpPr>
          <p:cNvPr id="15" name="TextBox 15"/>
          <p:cNvSpPr txBox="1"/>
          <p:nvPr/>
        </p:nvSpPr>
        <p:spPr>
          <a:xfrm>
            <a:off x="6978956" y="5931322"/>
            <a:ext cx="6973763" cy="722206"/>
          </a:xfrm>
          <a:prstGeom prst="rect">
            <a:avLst/>
          </a:prstGeom>
        </p:spPr>
        <p:txBody>
          <a:bodyPr lIns="0" tIns="0" rIns="0" bIns="0" rtlCol="0" anchor="t">
            <a:spAutoFit/>
          </a:bodyPr>
          <a:lstStyle/>
          <a:p>
            <a:pPr>
              <a:lnSpc>
                <a:spcPts val="5277"/>
              </a:lnSpc>
            </a:pPr>
            <a:r>
              <a:rPr lang="en-US" sz="3824" spc="374" err="1">
                <a:solidFill>
                  <a:srgbClr val="231F20"/>
                </a:solidFill>
                <a:latin typeface="Arial"/>
              </a:rPr>
              <a:t>Hiện</a:t>
            </a:r>
            <a:r>
              <a:rPr lang="en-US" sz="3824" spc="374">
                <a:solidFill>
                  <a:srgbClr val="231F20"/>
                </a:solidFill>
                <a:latin typeface="Arial"/>
              </a:rPr>
              <a:t> </a:t>
            </a:r>
            <a:r>
              <a:rPr lang="en-US" sz="3824" spc="374" err="1">
                <a:solidFill>
                  <a:srgbClr val="231F20"/>
                </a:solidFill>
                <a:latin typeface="Arial"/>
              </a:rPr>
              <a:t>thực</a:t>
            </a:r>
            <a:r>
              <a:rPr lang="en-US" sz="3824" spc="374">
                <a:solidFill>
                  <a:srgbClr val="231F20"/>
                </a:solidFill>
                <a:latin typeface="Arial"/>
              </a:rPr>
              <a:t> </a:t>
            </a:r>
            <a:r>
              <a:rPr lang="en-US" sz="3824" spc="374" err="1">
                <a:solidFill>
                  <a:srgbClr val="231F20"/>
                </a:solidFill>
                <a:latin typeface="Arial"/>
              </a:rPr>
              <a:t>hóa</a:t>
            </a:r>
            <a:r>
              <a:rPr lang="en-US" sz="3824" spc="374">
                <a:solidFill>
                  <a:srgbClr val="231F20"/>
                </a:solidFill>
                <a:latin typeface="Arial"/>
              </a:rPr>
              <a:t> </a:t>
            </a:r>
            <a:r>
              <a:rPr lang="en-US" sz="3824" spc="374" err="1">
                <a:solidFill>
                  <a:srgbClr val="231F20"/>
                </a:solidFill>
                <a:latin typeface="Arial"/>
              </a:rPr>
              <a:t>nghiên</a:t>
            </a:r>
            <a:r>
              <a:rPr lang="en-US" sz="3824" spc="374">
                <a:solidFill>
                  <a:srgbClr val="231F20"/>
                </a:solidFill>
                <a:latin typeface="Arial"/>
              </a:rPr>
              <a:t> </a:t>
            </a:r>
            <a:r>
              <a:rPr lang="en-US" sz="3824" spc="374" err="1">
                <a:solidFill>
                  <a:srgbClr val="231F20"/>
                </a:solidFill>
                <a:latin typeface="Arial"/>
              </a:rPr>
              <a:t>cứu</a:t>
            </a:r>
            <a:endParaRPr lang="en-US" sz="3824" spc="374">
              <a:solidFill>
                <a:srgbClr val="231F20"/>
              </a:solidFill>
              <a:latin typeface="Arial"/>
            </a:endParaRPr>
          </a:p>
        </p:txBody>
      </p:sp>
      <p:sp>
        <p:nvSpPr>
          <p:cNvPr id="16" name="TextBox 16"/>
          <p:cNvSpPr txBox="1"/>
          <p:nvPr/>
        </p:nvSpPr>
        <p:spPr>
          <a:xfrm>
            <a:off x="6982586" y="6858904"/>
            <a:ext cx="5790503" cy="722206"/>
          </a:xfrm>
          <a:prstGeom prst="rect">
            <a:avLst/>
          </a:prstGeom>
        </p:spPr>
        <p:txBody>
          <a:bodyPr lIns="0" tIns="0" rIns="0" bIns="0" rtlCol="0" anchor="t">
            <a:spAutoFit/>
          </a:bodyPr>
          <a:lstStyle/>
          <a:p>
            <a:pPr>
              <a:lnSpc>
                <a:spcPts val="5277"/>
              </a:lnSpc>
            </a:pPr>
            <a:r>
              <a:rPr lang="en-US" sz="3824" spc="374" err="1">
                <a:solidFill>
                  <a:srgbClr val="231F20"/>
                </a:solidFill>
                <a:latin typeface="Arial"/>
              </a:rPr>
              <a:t>Kết</a:t>
            </a:r>
            <a:r>
              <a:rPr lang="en-US" sz="3824" spc="374">
                <a:solidFill>
                  <a:srgbClr val="231F20"/>
                </a:solidFill>
                <a:latin typeface="Arial"/>
              </a:rPr>
              <a:t> </a:t>
            </a:r>
            <a:r>
              <a:rPr lang="en-US" sz="3824" spc="374" err="1">
                <a:solidFill>
                  <a:srgbClr val="231F20"/>
                </a:solidFill>
                <a:latin typeface="Arial"/>
              </a:rPr>
              <a:t>quả</a:t>
            </a:r>
            <a:r>
              <a:rPr lang="en-US" sz="3824" spc="374">
                <a:solidFill>
                  <a:srgbClr val="231F20"/>
                </a:solidFill>
                <a:latin typeface="Arial"/>
              </a:rPr>
              <a:t> </a:t>
            </a:r>
            <a:r>
              <a:rPr lang="en-US" sz="3824" spc="374" err="1">
                <a:solidFill>
                  <a:srgbClr val="231F20"/>
                </a:solidFill>
                <a:latin typeface="Arial"/>
              </a:rPr>
              <a:t>đạt</a:t>
            </a:r>
            <a:r>
              <a:rPr lang="en-US" sz="3824" spc="374">
                <a:solidFill>
                  <a:srgbClr val="231F20"/>
                </a:solidFill>
                <a:latin typeface="Arial"/>
              </a:rPr>
              <a:t> </a:t>
            </a:r>
            <a:r>
              <a:rPr lang="en-US" sz="3824" spc="374" err="1">
                <a:solidFill>
                  <a:srgbClr val="231F20"/>
                </a:solidFill>
                <a:latin typeface="Arial"/>
              </a:rPr>
              <a:t>được</a:t>
            </a:r>
            <a:endParaRPr lang="en-US" sz="3824" spc="374">
              <a:solidFill>
                <a:srgbClr val="231F20"/>
              </a:solidFill>
              <a:latin typeface="Arial"/>
            </a:endParaRPr>
          </a:p>
        </p:txBody>
      </p:sp>
      <p:sp>
        <p:nvSpPr>
          <p:cNvPr id="17" name="TextBox 17"/>
          <p:cNvSpPr txBox="1"/>
          <p:nvPr/>
        </p:nvSpPr>
        <p:spPr>
          <a:xfrm>
            <a:off x="6982586" y="7838015"/>
            <a:ext cx="5790503" cy="621389"/>
          </a:xfrm>
          <a:prstGeom prst="rect">
            <a:avLst/>
          </a:prstGeom>
        </p:spPr>
        <p:txBody>
          <a:bodyPr lIns="0" tIns="0" rIns="0" bIns="0" rtlCol="0" anchor="t">
            <a:spAutoFit/>
          </a:bodyPr>
          <a:lstStyle/>
          <a:p>
            <a:pPr>
              <a:lnSpc>
                <a:spcPts val="5277"/>
              </a:lnSpc>
            </a:pPr>
            <a:r>
              <a:rPr lang="vi-VN" sz="3824" spc="374">
                <a:solidFill>
                  <a:srgbClr val="231F20"/>
                </a:solidFill>
                <a:latin typeface="Arial"/>
              </a:rPr>
              <a:t>K</a:t>
            </a:r>
            <a:r>
              <a:rPr lang="en-US" sz="3824" spc="374" err="1">
                <a:solidFill>
                  <a:srgbClr val="231F20"/>
                </a:solidFill>
                <a:latin typeface="Arial"/>
              </a:rPr>
              <a:t>ết</a:t>
            </a:r>
            <a:r>
              <a:rPr lang="en-US" sz="3824" spc="374">
                <a:solidFill>
                  <a:srgbClr val="231F20"/>
                </a:solidFill>
                <a:latin typeface="Arial"/>
              </a:rPr>
              <a:t> </a:t>
            </a:r>
            <a:r>
              <a:rPr lang="en-US" sz="3824" spc="374" err="1">
                <a:solidFill>
                  <a:srgbClr val="231F20"/>
                </a:solidFill>
                <a:latin typeface="Arial"/>
              </a:rPr>
              <a:t>luận</a:t>
            </a:r>
            <a:endParaRPr lang="en-US" sz="3824" spc="374">
              <a:solidFill>
                <a:srgbClr val="231F20"/>
              </a:solidFill>
              <a:latin typeface="Arial"/>
            </a:endParaRPr>
          </a:p>
        </p:txBody>
      </p:sp>
      <p:sp>
        <p:nvSpPr>
          <p:cNvPr id="18" name="TextBox 18"/>
          <p:cNvSpPr txBox="1"/>
          <p:nvPr/>
        </p:nvSpPr>
        <p:spPr>
          <a:xfrm>
            <a:off x="3739893" y="3271168"/>
            <a:ext cx="2261919" cy="595612"/>
          </a:xfrm>
          <a:prstGeom prst="rect">
            <a:avLst/>
          </a:prstGeom>
        </p:spPr>
        <p:txBody>
          <a:bodyPr lIns="0" tIns="0" rIns="0" bIns="0" rtlCol="0" anchor="t">
            <a:spAutoFit/>
          </a:bodyPr>
          <a:lstStyle/>
          <a:p>
            <a:pPr algn="ctr">
              <a:lnSpc>
                <a:spcPts val="5126"/>
              </a:lnSpc>
            </a:pPr>
            <a:r>
              <a:rPr lang="vi-VN" sz="3600">
                <a:solidFill>
                  <a:srgbClr val="FFFFFF"/>
                </a:solidFill>
                <a:latin typeface="Arial" panose="020B0604020202020204" pitchFamily="34" charset="0"/>
                <a:cs typeface="Arial" panose="020B0604020202020204" pitchFamily="34" charset="0"/>
              </a:rPr>
              <a:t> </a:t>
            </a:r>
            <a:r>
              <a:rPr lang="en-US" sz="3600">
                <a:solidFill>
                  <a:srgbClr val="FFFFFF"/>
                </a:solidFill>
                <a:latin typeface="Arial" panose="020B0604020202020204" pitchFamily="34" charset="0"/>
                <a:cs typeface="Arial" panose="020B0604020202020204" pitchFamily="34" charset="0"/>
              </a:rPr>
              <a:t>MỞ </a:t>
            </a:r>
            <a:r>
              <a:rPr lang="vi-VN" sz="3600">
                <a:solidFill>
                  <a:srgbClr val="FFFFFF"/>
                </a:solidFill>
                <a:latin typeface="Arial" panose="020B0604020202020204" pitchFamily="34" charset="0"/>
                <a:cs typeface="Arial" panose="020B0604020202020204" pitchFamily="34" charset="0"/>
              </a:rPr>
              <a:t>Đ</a:t>
            </a:r>
            <a:r>
              <a:rPr lang="en-US" sz="3600">
                <a:solidFill>
                  <a:srgbClr val="FFFFFF"/>
                </a:solidFill>
                <a:latin typeface="Arial" panose="020B0604020202020204" pitchFamily="34" charset="0"/>
                <a:cs typeface="Arial" panose="020B0604020202020204" pitchFamily="34" charset="0"/>
              </a:rPr>
              <a:t>ẦU</a:t>
            </a:r>
          </a:p>
        </p:txBody>
      </p:sp>
      <p:sp>
        <p:nvSpPr>
          <p:cNvPr id="19" name="TextBox 19"/>
          <p:cNvSpPr txBox="1"/>
          <p:nvPr/>
        </p:nvSpPr>
        <p:spPr>
          <a:xfrm>
            <a:off x="2940876" y="731339"/>
            <a:ext cx="13823124" cy="500137"/>
          </a:xfrm>
          <a:prstGeom prst="rect">
            <a:avLst/>
          </a:prstGeom>
        </p:spPr>
        <p:txBody>
          <a:bodyPr wrap="square" lIns="0" tIns="0" rIns="0" bIns="0" rtlCol="0" anchor="t">
            <a:spAutoFit/>
          </a:bodyPr>
          <a:lstStyle/>
          <a:p>
            <a:pPr algn="ctr">
              <a:lnSpc>
                <a:spcPts val="3941"/>
              </a:lnSpc>
            </a:pPr>
            <a:r>
              <a:rPr lang="en-US" sz="3680">
                <a:solidFill>
                  <a:srgbClr val="FFFFFF"/>
                </a:solidFill>
                <a:latin typeface="Arial" panose="020B0604020202020204" pitchFamily="34" charset="0"/>
                <a:cs typeface="Arial" panose="020B0604020202020204" pitchFamily="34" charset="0"/>
              </a:rPr>
              <a:t>XÂY DỰNG WEBSITE HIỂN THỊ THÔNG TIN CỐ VẤN HỌC TẬP</a:t>
            </a:r>
          </a:p>
        </p:txBody>
      </p:sp>
      <p:sp>
        <p:nvSpPr>
          <p:cNvPr id="20" name="Freeform 20"/>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335294" y="2271207"/>
            <a:ext cx="1568056" cy="5646645"/>
            <a:chOff x="0" y="0"/>
            <a:chExt cx="412986" cy="1487182"/>
          </a:xfrm>
        </p:grpSpPr>
        <p:sp>
          <p:nvSpPr>
            <p:cNvPr id="4" name="Freeform 4"/>
            <p:cNvSpPr/>
            <p:nvPr/>
          </p:nvSpPr>
          <p:spPr>
            <a:xfrm>
              <a:off x="0" y="0"/>
              <a:ext cx="412986" cy="1487182"/>
            </a:xfrm>
            <a:custGeom>
              <a:avLst/>
              <a:gdLst/>
              <a:ahLst/>
              <a:cxnLst/>
              <a:rect l="l" t="t" r="r" b="b"/>
              <a:pathLst>
                <a:path w="412986" h="1487182">
                  <a:moveTo>
                    <a:pt x="0" y="0"/>
                  </a:moveTo>
                  <a:lnTo>
                    <a:pt x="412986" y="0"/>
                  </a:lnTo>
                  <a:lnTo>
                    <a:pt x="412986" y="1487182"/>
                  </a:lnTo>
                  <a:lnTo>
                    <a:pt x="0" y="1487182"/>
                  </a:lnTo>
                  <a:close/>
                </a:path>
              </a:pathLst>
            </a:custGeom>
            <a:solidFill>
              <a:srgbClr val="003EA8"/>
            </a:solidFill>
          </p:spPr>
          <p:txBody>
            <a:bodyPr/>
            <a:lstStyle/>
            <a:p>
              <a:endParaRPr lang="en-US"/>
            </a:p>
          </p:txBody>
        </p:sp>
        <p:sp>
          <p:nvSpPr>
            <p:cNvPr id="5" name="TextBox 5"/>
            <p:cNvSpPr txBox="1"/>
            <p:nvPr/>
          </p:nvSpPr>
          <p:spPr>
            <a:xfrm>
              <a:off x="0" y="-19050"/>
              <a:ext cx="412986" cy="1506232"/>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a:off x="96578" y="372971"/>
            <a:ext cx="18094844" cy="1214802"/>
          </a:xfrm>
          <a:prstGeom prst="rect">
            <a:avLst/>
          </a:prstGeom>
          <a:solidFill>
            <a:srgbClr val="003EA8"/>
          </a:solidFill>
        </p:spPr>
        <p:txBody>
          <a:bodyPr/>
          <a:lstStyle/>
          <a:p>
            <a:endParaRPr lang="en-US"/>
          </a:p>
        </p:txBody>
      </p:sp>
      <p:sp>
        <p:nvSpPr>
          <p:cNvPr id="8" name="TextBox 8"/>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1.</a:t>
            </a:r>
          </a:p>
        </p:txBody>
      </p:sp>
      <p:sp>
        <p:nvSpPr>
          <p:cNvPr id="9" name="TextBox 9"/>
          <p:cNvSpPr txBox="1"/>
          <p:nvPr/>
        </p:nvSpPr>
        <p:spPr>
          <a:xfrm>
            <a:off x="5508782" y="2517093"/>
            <a:ext cx="5790503" cy="722206"/>
          </a:xfrm>
          <a:prstGeom prst="rect">
            <a:avLst/>
          </a:prstGeom>
        </p:spPr>
        <p:txBody>
          <a:bodyPr lIns="0" tIns="0" rIns="0" bIns="0" rtlCol="0" anchor="t">
            <a:spAutoFit/>
          </a:bodyPr>
          <a:lstStyle/>
          <a:p>
            <a:pPr>
              <a:lnSpc>
                <a:spcPts val="5277"/>
              </a:lnSpc>
            </a:pPr>
            <a:r>
              <a:rPr lang="en-US" sz="3824" spc="374">
                <a:solidFill>
                  <a:srgbClr val="231F20"/>
                </a:solidFill>
                <a:latin typeface="Arial"/>
              </a:rPr>
              <a:t>Lý do </a:t>
            </a:r>
            <a:r>
              <a:rPr lang="en-US" sz="3824" spc="374" err="1">
                <a:solidFill>
                  <a:srgbClr val="231F20"/>
                </a:solidFill>
                <a:latin typeface="Arial"/>
              </a:rPr>
              <a:t>chọn</a:t>
            </a:r>
            <a:r>
              <a:rPr lang="en-US" sz="3824" spc="374">
                <a:solidFill>
                  <a:srgbClr val="231F20"/>
                </a:solidFill>
                <a:latin typeface="Arial"/>
              </a:rPr>
              <a:t> </a:t>
            </a:r>
            <a:r>
              <a:rPr lang="en-US" sz="3824" spc="374" err="1">
                <a:solidFill>
                  <a:srgbClr val="231F20"/>
                </a:solidFill>
                <a:latin typeface="Arial"/>
              </a:rPr>
              <a:t>đề</a:t>
            </a:r>
            <a:r>
              <a:rPr lang="en-US" sz="3824" spc="374">
                <a:solidFill>
                  <a:srgbClr val="231F20"/>
                </a:solidFill>
                <a:latin typeface="Arial"/>
              </a:rPr>
              <a:t> </a:t>
            </a:r>
            <a:r>
              <a:rPr lang="en-US" sz="3824" spc="374" err="1">
                <a:solidFill>
                  <a:srgbClr val="231F20"/>
                </a:solidFill>
                <a:latin typeface="Arial"/>
              </a:rPr>
              <a:t>tài</a:t>
            </a:r>
            <a:endParaRPr lang="en-US" sz="3824" spc="374">
              <a:solidFill>
                <a:srgbClr val="231F20"/>
              </a:solidFill>
              <a:latin typeface="Arial"/>
            </a:endParaRPr>
          </a:p>
        </p:txBody>
      </p:sp>
      <p:sp>
        <p:nvSpPr>
          <p:cNvPr id="10" name="TextBox 10"/>
          <p:cNvSpPr txBox="1"/>
          <p:nvPr/>
        </p:nvSpPr>
        <p:spPr>
          <a:xfrm>
            <a:off x="2940877" y="721814"/>
            <a:ext cx="1962473" cy="561975"/>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MỞ ĐẦU</a:t>
            </a:r>
          </a:p>
        </p:txBody>
      </p:sp>
      <p:sp>
        <p:nvSpPr>
          <p:cNvPr id="11" name="Freeform 11"/>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3553843" y="3851897"/>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2.</a:t>
            </a:r>
          </a:p>
        </p:txBody>
      </p:sp>
      <p:sp>
        <p:nvSpPr>
          <p:cNvPr id="13" name="TextBox 13"/>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4" name="TextBox 14"/>
          <p:cNvSpPr txBox="1"/>
          <p:nvPr/>
        </p:nvSpPr>
        <p:spPr>
          <a:xfrm>
            <a:off x="3553843" y="65941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4.</a:t>
            </a:r>
          </a:p>
        </p:txBody>
      </p:sp>
      <p:sp>
        <p:nvSpPr>
          <p:cNvPr id="15" name="TextBox 15"/>
          <p:cNvSpPr txBox="1"/>
          <p:nvPr/>
        </p:nvSpPr>
        <p:spPr>
          <a:xfrm>
            <a:off x="5508782" y="3786916"/>
            <a:ext cx="5790503" cy="722206"/>
          </a:xfrm>
          <a:prstGeom prst="rect">
            <a:avLst/>
          </a:prstGeom>
        </p:spPr>
        <p:txBody>
          <a:bodyPr lIns="0" tIns="0" rIns="0" bIns="0" rtlCol="0" anchor="t">
            <a:spAutoFit/>
          </a:bodyPr>
          <a:lstStyle/>
          <a:p>
            <a:pPr>
              <a:lnSpc>
                <a:spcPts val="5277"/>
              </a:lnSpc>
            </a:pPr>
            <a:r>
              <a:rPr lang="en-US" sz="3824" spc="374" err="1">
                <a:solidFill>
                  <a:srgbClr val="231F20"/>
                </a:solidFill>
                <a:latin typeface="Arial"/>
              </a:rPr>
              <a:t>Mục</a:t>
            </a:r>
            <a:r>
              <a:rPr lang="en-US" sz="3824" spc="374">
                <a:solidFill>
                  <a:srgbClr val="231F20"/>
                </a:solidFill>
                <a:latin typeface="Arial"/>
              </a:rPr>
              <a:t> </a:t>
            </a:r>
            <a:r>
              <a:rPr lang="en-US" sz="3824" spc="374" err="1">
                <a:solidFill>
                  <a:srgbClr val="231F20"/>
                </a:solidFill>
                <a:latin typeface="Arial"/>
              </a:rPr>
              <a:t>tiêu</a:t>
            </a:r>
            <a:r>
              <a:rPr lang="en-US" sz="3824" spc="374">
                <a:solidFill>
                  <a:srgbClr val="231F20"/>
                </a:solidFill>
                <a:latin typeface="Arial"/>
              </a:rPr>
              <a:t> </a:t>
            </a:r>
            <a:r>
              <a:rPr lang="en-US" sz="3824" spc="374" err="1">
                <a:solidFill>
                  <a:srgbClr val="231F20"/>
                </a:solidFill>
                <a:latin typeface="Arial"/>
              </a:rPr>
              <a:t>nghiên</a:t>
            </a:r>
            <a:r>
              <a:rPr lang="en-US" sz="3824" spc="374">
                <a:solidFill>
                  <a:srgbClr val="231F20"/>
                </a:solidFill>
                <a:latin typeface="Arial"/>
              </a:rPr>
              <a:t> </a:t>
            </a:r>
            <a:r>
              <a:rPr lang="en-US" sz="3824" spc="374" err="1">
                <a:solidFill>
                  <a:srgbClr val="231F20"/>
                </a:solidFill>
                <a:latin typeface="Arial"/>
              </a:rPr>
              <a:t>cứu</a:t>
            </a:r>
            <a:endParaRPr lang="en-US" sz="3824" spc="374">
              <a:solidFill>
                <a:srgbClr val="231F20"/>
              </a:solidFill>
              <a:latin typeface="Arial"/>
            </a:endParaRPr>
          </a:p>
        </p:txBody>
      </p:sp>
      <p:sp>
        <p:nvSpPr>
          <p:cNvPr id="16" name="TextBox 16"/>
          <p:cNvSpPr txBox="1"/>
          <p:nvPr/>
        </p:nvSpPr>
        <p:spPr>
          <a:xfrm>
            <a:off x="5508782" y="5157557"/>
            <a:ext cx="9340282" cy="722206"/>
          </a:xfrm>
          <a:prstGeom prst="rect">
            <a:avLst/>
          </a:prstGeom>
        </p:spPr>
        <p:txBody>
          <a:bodyPr lIns="0" tIns="0" rIns="0" bIns="0" rtlCol="0" anchor="t">
            <a:spAutoFit/>
          </a:bodyPr>
          <a:lstStyle/>
          <a:p>
            <a:pPr>
              <a:lnSpc>
                <a:spcPts val="5277"/>
              </a:lnSpc>
            </a:pPr>
            <a:r>
              <a:rPr lang="en-US" sz="3824" spc="374" err="1">
                <a:solidFill>
                  <a:srgbClr val="231F20"/>
                </a:solidFill>
                <a:latin typeface="Arial"/>
              </a:rPr>
              <a:t>Đối</a:t>
            </a:r>
            <a:r>
              <a:rPr lang="en-US" sz="3824" spc="374">
                <a:solidFill>
                  <a:srgbClr val="231F20"/>
                </a:solidFill>
                <a:latin typeface="Arial"/>
              </a:rPr>
              <a:t> </a:t>
            </a:r>
            <a:r>
              <a:rPr lang="en-US" sz="3824" spc="374" err="1">
                <a:solidFill>
                  <a:srgbClr val="231F20"/>
                </a:solidFill>
                <a:latin typeface="Arial"/>
              </a:rPr>
              <a:t>tượng</a:t>
            </a:r>
            <a:r>
              <a:rPr lang="en-US" sz="3824" spc="374">
                <a:solidFill>
                  <a:srgbClr val="231F20"/>
                </a:solidFill>
                <a:latin typeface="Arial"/>
              </a:rPr>
              <a:t> </a:t>
            </a:r>
            <a:r>
              <a:rPr lang="en-US" sz="3824" spc="374" err="1">
                <a:solidFill>
                  <a:srgbClr val="231F20"/>
                </a:solidFill>
                <a:latin typeface="Arial"/>
              </a:rPr>
              <a:t>và</a:t>
            </a:r>
            <a:r>
              <a:rPr lang="en-US" sz="3824" spc="374">
                <a:solidFill>
                  <a:srgbClr val="231F20"/>
                </a:solidFill>
                <a:latin typeface="Arial"/>
              </a:rPr>
              <a:t> </a:t>
            </a:r>
            <a:r>
              <a:rPr lang="en-US" sz="3824" spc="374" err="1">
                <a:solidFill>
                  <a:srgbClr val="231F20"/>
                </a:solidFill>
                <a:latin typeface="Arial"/>
              </a:rPr>
              <a:t>phạm</a:t>
            </a:r>
            <a:r>
              <a:rPr lang="en-US" sz="3824" spc="374">
                <a:solidFill>
                  <a:srgbClr val="231F20"/>
                </a:solidFill>
                <a:latin typeface="Arial"/>
              </a:rPr>
              <a:t> vi </a:t>
            </a:r>
            <a:r>
              <a:rPr lang="en-US" sz="3824" spc="374" err="1">
                <a:solidFill>
                  <a:srgbClr val="231F20"/>
                </a:solidFill>
                <a:latin typeface="Arial"/>
              </a:rPr>
              <a:t>nghiên</a:t>
            </a:r>
            <a:r>
              <a:rPr lang="en-US" sz="3824" spc="374">
                <a:solidFill>
                  <a:srgbClr val="231F20"/>
                </a:solidFill>
                <a:latin typeface="Arial"/>
              </a:rPr>
              <a:t> </a:t>
            </a:r>
            <a:r>
              <a:rPr lang="en-US" sz="3824" spc="374" err="1">
                <a:solidFill>
                  <a:srgbClr val="231F20"/>
                </a:solidFill>
                <a:latin typeface="Arial"/>
              </a:rPr>
              <a:t>cứu</a:t>
            </a:r>
            <a:endParaRPr lang="en-US" sz="3824" spc="374">
              <a:solidFill>
                <a:srgbClr val="231F20"/>
              </a:solidFill>
              <a:latin typeface="Arial"/>
            </a:endParaRPr>
          </a:p>
        </p:txBody>
      </p:sp>
      <p:sp>
        <p:nvSpPr>
          <p:cNvPr id="17" name="TextBox 17"/>
          <p:cNvSpPr txBox="1"/>
          <p:nvPr/>
        </p:nvSpPr>
        <p:spPr>
          <a:xfrm>
            <a:off x="5508782" y="6529157"/>
            <a:ext cx="6853022" cy="722206"/>
          </a:xfrm>
          <a:prstGeom prst="rect">
            <a:avLst/>
          </a:prstGeom>
        </p:spPr>
        <p:txBody>
          <a:bodyPr lIns="0" tIns="0" rIns="0" bIns="0" rtlCol="0" anchor="t">
            <a:spAutoFit/>
          </a:bodyPr>
          <a:lstStyle/>
          <a:p>
            <a:pPr>
              <a:lnSpc>
                <a:spcPts val="5277"/>
              </a:lnSpc>
            </a:pPr>
            <a:r>
              <a:rPr lang="en-US" sz="3824" spc="374">
                <a:solidFill>
                  <a:srgbClr val="231F20"/>
                </a:solidFill>
                <a:latin typeface="Arial"/>
              </a:rPr>
              <a:t>Phương pháp nghên cứu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6" name="TextBox 6"/>
          <p:cNvSpPr txBox="1"/>
          <p:nvPr/>
        </p:nvSpPr>
        <p:spPr>
          <a:xfrm>
            <a:off x="2940877" y="721814"/>
            <a:ext cx="2088323" cy="561975"/>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MỞ ĐẦU</a:t>
            </a:r>
          </a:p>
        </p:txBody>
      </p:sp>
      <p:sp>
        <p:nvSpPr>
          <p:cNvPr id="7" name="Freeform 7"/>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3553843" y="3851897"/>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2</a:t>
            </a:r>
          </a:p>
        </p:txBody>
      </p:sp>
      <p:sp>
        <p:nvSpPr>
          <p:cNvPr id="9" name="TextBox 9"/>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3553843" y="65941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4</a:t>
            </a:r>
          </a:p>
        </p:txBody>
      </p:sp>
      <p:sp>
        <p:nvSpPr>
          <p:cNvPr id="11" name="TextBox 11"/>
          <p:cNvSpPr txBox="1"/>
          <p:nvPr/>
        </p:nvSpPr>
        <p:spPr>
          <a:xfrm>
            <a:off x="658591" y="2282532"/>
            <a:ext cx="5790503" cy="633891"/>
          </a:xfrm>
          <a:prstGeom prst="rect">
            <a:avLst/>
          </a:prstGeom>
        </p:spPr>
        <p:txBody>
          <a:bodyPr lIns="0" tIns="0" rIns="0" bIns="0" rtlCol="0" anchor="t">
            <a:spAutoFit/>
          </a:bodyPr>
          <a:lstStyle/>
          <a:p>
            <a:pPr marL="423607" lvl="1">
              <a:lnSpc>
                <a:spcPts val="5415"/>
              </a:lnSpc>
            </a:pPr>
            <a:r>
              <a:rPr lang="vi-VN" sz="3924" spc="384">
                <a:solidFill>
                  <a:srgbClr val="003EA8"/>
                </a:solidFill>
                <a:latin typeface="Arial"/>
              </a:rPr>
              <a:t>1. </a:t>
            </a:r>
            <a:r>
              <a:rPr lang="en-US" sz="3924" spc="384">
                <a:solidFill>
                  <a:srgbClr val="003EA8"/>
                </a:solidFill>
                <a:latin typeface="Arial"/>
              </a:rPr>
              <a:t>Lý do </a:t>
            </a:r>
            <a:r>
              <a:rPr lang="en-US" sz="3924" spc="384" err="1">
                <a:solidFill>
                  <a:srgbClr val="003EA8"/>
                </a:solidFill>
                <a:latin typeface="Arial"/>
              </a:rPr>
              <a:t>chọn</a:t>
            </a:r>
            <a:r>
              <a:rPr lang="en-US" sz="3924" spc="384">
                <a:solidFill>
                  <a:srgbClr val="003EA8"/>
                </a:solidFill>
                <a:latin typeface="Arial"/>
              </a:rPr>
              <a:t> </a:t>
            </a:r>
            <a:r>
              <a:rPr lang="en-US" sz="3924" spc="384" err="1">
                <a:solidFill>
                  <a:srgbClr val="003EA8"/>
                </a:solidFill>
                <a:latin typeface="Arial"/>
              </a:rPr>
              <a:t>đề</a:t>
            </a:r>
            <a:r>
              <a:rPr lang="en-US" sz="3924" spc="384">
                <a:solidFill>
                  <a:srgbClr val="003EA8"/>
                </a:solidFill>
                <a:latin typeface="Arial"/>
              </a:rPr>
              <a:t> </a:t>
            </a:r>
            <a:r>
              <a:rPr lang="en-US" sz="3924" spc="384" err="1">
                <a:solidFill>
                  <a:srgbClr val="003EA8"/>
                </a:solidFill>
                <a:latin typeface="Arial"/>
              </a:rPr>
              <a:t>tài</a:t>
            </a:r>
            <a:endParaRPr lang="en-US" sz="3924" spc="384">
              <a:solidFill>
                <a:srgbClr val="003EA8"/>
              </a:solidFill>
              <a:latin typeface="Arial"/>
            </a:endParaRPr>
          </a:p>
        </p:txBody>
      </p:sp>
      <p:sp>
        <p:nvSpPr>
          <p:cNvPr id="12" name="TextBox 12"/>
          <p:cNvSpPr txBox="1"/>
          <p:nvPr/>
        </p:nvSpPr>
        <p:spPr>
          <a:xfrm>
            <a:off x="1580726" y="3488912"/>
            <a:ext cx="10272857" cy="2067001"/>
          </a:xfrm>
          <a:prstGeom prst="rect">
            <a:avLst/>
          </a:prstGeom>
        </p:spPr>
        <p:txBody>
          <a:bodyPr lIns="0" tIns="0" rIns="0" bIns="0" rtlCol="0" anchor="t">
            <a:spAutoFit/>
          </a:bodyPr>
          <a:lstStyle/>
          <a:p>
            <a:pPr marL="628986" lvl="1" indent="-314493" algn="just">
              <a:lnSpc>
                <a:spcPts val="4020"/>
              </a:lnSpc>
              <a:buFont typeface="Arial"/>
              <a:buChar char="•"/>
            </a:pPr>
            <a:r>
              <a:rPr lang="en-US" sz="2913" spc="285">
                <a:solidFill>
                  <a:srgbClr val="231F20"/>
                </a:solidFill>
                <a:latin typeface="Arial"/>
              </a:rPr>
              <a:t>Nhận ra được sự phát triển công nghệ thông tin hiện nay việc muốn xây dựng website tra cứu thông tin cố vấn để mọi người biết đến một cách rộng rãi và nhanh chóng. </a:t>
            </a:r>
          </a:p>
        </p:txBody>
      </p:sp>
      <p:sp>
        <p:nvSpPr>
          <p:cNvPr id="13" name="TextBox 13"/>
          <p:cNvSpPr txBox="1"/>
          <p:nvPr/>
        </p:nvSpPr>
        <p:spPr>
          <a:xfrm>
            <a:off x="1580725" y="5879761"/>
            <a:ext cx="10272857" cy="982705"/>
          </a:xfrm>
          <a:prstGeom prst="rect">
            <a:avLst/>
          </a:prstGeom>
        </p:spPr>
        <p:txBody>
          <a:bodyPr lIns="0" tIns="0" rIns="0" bIns="0" rtlCol="0" anchor="t">
            <a:spAutoFit/>
          </a:bodyPr>
          <a:lstStyle/>
          <a:p>
            <a:pPr marL="628986" lvl="1" indent="-314493" algn="just">
              <a:lnSpc>
                <a:spcPts val="4020"/>
              </a:lnSpc>
              <a:buFont typeface="Arial"/>
              <a:buChar char="•"/>
            </a:pPr>
            <a:r>
              <a:rPr lang="en-US" sz="2913" spc="285">
                <a:solidFill>
                  <a:srgbClr val="231F20"/>
                </a:solidFill>
                <a:latin typeface="Arial"/>
              </a:rPr>
              <a:t>Vì vậy việc xây dựng</a:t>
            </a:r>
            <a:r>
              <a:rPr lang="vi-VN" sz="2913" spc="285">
                <a:solidFill>
                  <a:srgbClr val="231F20"/>
                </a:solidFill>
                <a:latin typeface="Arial"/>
              </a:rPr>
              <a:t> </a:t>
            </a:r>
            <a:r>
              <a:rPr lang="en-US" sz="2913" spc="285">
                <a:solidFill>
                  <a:srgbClr val="231F20"/>
                </a:solidFill>
                <a:latin typeface="Arial"/>
              </a:rPr>
              <a:t>Website hiển thị thông tin cố vấn là điều không thể thiếu.</a:t>
            </a:r>
          </a:p>
        </p:txBody>
      </p:sp>
      <p:sp>
        <p:nvSpPr>
          <p:cNvPr id="14" name="Freeform 14"/>
          <p:cNvSpPr/>
          <p:nvPr/>
        </p:nvSpPr>
        <p:spPr>
          <a:xfrm>
            <a:off x="12599149" y="5076217"/>
            <a:ext cx="4884276" cy="3054893"/>
          </a:xfrm>
          <a:custGeom>
            <a:avLst/>
            <a:gdLst/>
            <a:ahLst/>
            <a:cxnLst/>
            <a:rect l="l" t="t" r="r" b="b"/>
            <a:pathLst>
              <a:path w="4884276" h="3054893">
                <a:moveTo>
                  <a:pt x="0" y="0"/>
                </a:moveTo>
                <a:lnTo>
                  <a:pt x="4884276" y="0"/>
                </a:lnTo>
                <a:lnTo>
                  <a:pt x="4884276" y="3054892"/>
                </a:lnTo>
                <a:lnTo>
                  <a:pt x="0" y="30548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6" name="TextBox 6"/>
          <p:cNvSpPr txBox="1"/>
          <p:nvPr/>
        </p:nvSpPr>
        <p:spPr>
          <a:xfrm>
            <a:off x="2940877" y="721814"/>
            <a:ext cx="2012123" cy="561975"/>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MỞ ĐẦU</a:t>
            </a:r>
          </a:p>
        </p:txBody>
      </p:sp>
      <p:sp>
        <p:nvSpPr>
          <p:cNvPr id="7" name="Freeform 7"/>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3553843" y="3851897"/>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2</a:t>
            </a:r>
          </a:p>
        </p:txBody>
      </p:sp>
      <p:sp>
        <p:nvSpPr>
          <p:cNvPr id="9" name="TextBox 9"/>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3553843" y="65941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4</a:t>
            </a:r>
          </a:p>
        </p:txBody>
      </p:sp>
      <p:sp>
        <p:nvSpPr>
          <p:cNvPr id="11" name="TextBox 11"/>
          <p:cNvSpPr txBox="1"/>
          <p:nvPr/>
        </p:nvSpPr>
        <p:spPr>
          <a:xfrm>
            <a:off x="1028700" y="2274150"/>
            <a:ext cx="7360133" cy="748495"/>
          </a:xfrm>
          <a:prstGeom prst="rect">
            <a:avLst/>
          </a:prstGeom>
        </p:spPr>
        <p:txBody>
          <a:bodyPr lIns="0" tIns="0" rIns="0" bIns="0" rtlCol="0" anchor="t">
            <a:spAutoFit/>
          </a:bodyPr>
          <a:lstStyle/>
          <a:p>
            <a:pPr>
              <a:lnSpc>
                <a:spcPts val="5415"/>
              </a:lnSpc>
            </a:pPr>
            <a:r>
              <a:rPr lang="en-US" sz="3924" spc="384">
                <a:solidFill>
                  <a:srgbClr val="003EA8"/>
                </a:solidFill>
                <a:latin typeface="Arial"/>
              </a:rPr>
              <a:t>2. </a:t>
            </a:r>
            <a:r>
              <a:rPr lang="en-US" sz="3924" spc="384" err="1">
                <a:solidFill>
                  <a:srgbClr val="003EA8"/>
                </a:solidFill>
                <a:latin typeface="Arial"/>
              </a:rPr>
              <a:t>Mục</a:t>
            </a:r>
            <a:r>
              <a:rPr lang="en-US" sz="3924" spc="384">
                <a:solidFill>
                  <a:srgbClr val="003EA8"/>
                </a:solidFill>
                <a:latin typeface="Arial"/>
              </a:rPr>
              <a:t> </a:t>
            </a:r>
            <a:r>
              <a:rPr lang="en-US" sz="3924" spc="384" err="1">
                <a:solidFill>
                  <a:srgbClr val="003EA8"/>
                </a:solidFill>
                <a:latin typeface="Arial"/>
              </a:rPr>
              <a:t>tiêu</a:t>
            </a:r>
            <a:r>
              <a:rPr lang="en-US" sz="3924" spc="384">
                <a:solidFill>
                  <a:srgbClr val="003EA8"/>
                </a:solidFill>
                <a:latin typeface="Arial"/>
              </a:rPr>
              <a:t> </a:t>
            </a:r>
            <a:r>
              <a:rPr lang="en-US" sz="3924" spc="384" err="1">
                <a:solidFill>
                  <a:srgbClr val="003EA8"/>
                </a:solidFill>
                <a:latin typeface="Arial"/>
              </a:rPr>
              <a:t>nghiên</a:t>
            </a:r>
            <a:r>
              <a:rPr lang="en-US" sz="3924" spc="384">
                <a:solidFill>
                  <a:srgbClr val="003EA8"/>
                </a:solidFill>
                <a:latin typeface="Arial"/>
              </a:rPr>
              <a:t> </a:t>
            </a:r>
            <a:r>
              <a:rPr lang="en-US" sz="3924" spc="384" err="1">
                <a:solidFill>
                  <a:srgbClr val="003EA8"/>
                </a:solidFill>
                <a:latin typeface="Arial"/>
              </a:rPr>
              <a:t>cứu</a:t>
            </a:r>
            <a:endParaRPr lang="en-US" sz="3924" spc="384">
              <a:solidFill>
                <a:srgbClr val="003EA8"/>
              </a:solidFill>
              <a:latin typeface="Arial"/>
            </a:endParaRPr>
          </a:p>
        </p:txBody>
      </p:sp>
      <p:sp>
        <p:nvSpPr>
          <p:cNvPr id="12" name="TextBox 12"/>
          <p:cNvSpPr txBox="1"/>
          <p:nvPr/>
        </p:nvSpPr>
        <p:spPr>
          <a:xfrm>
            <a:off x="1482785" y="3325024"/>
            <a:ext cx="9702295" cy="3408835"/>
          </a:xfrm>
          <a:prstGeom prst="rect">
            <a:avLst/>
          </a:prstGeom>
        </p:spPr>
        <p:txBody>
          <a:bodyPr lIns="0" tIns="0" rIns="0" bIns="0" rtlCol="0" anchor="t">
            <a:spAutoFit/>
          </a:bodyPr>
          <a:lstStyle/>
          <a:p>
            <a:pPr algn="just">
              <a:lnSpc>
                <a:spcPts val="4458"/>
              </a:lnSpc>
            </a:pPr>
            <a:r>
              <a:rPr lang="en-US" sz="3230" spc="316">
                <a:solidFill>
                  <a:srgbClr val="231F20"/>
                </a:solidFill>
                <a:latin typeface="Arial"/>
              </a:rPr>
              <a:t>  Tra cứu được thông tin của cố vấn học tập với nội dung chính là Họ tên, emai, điện thoại, quyết định, ghi chú và nội dụng điều chỉnh của cố vấn.</a:t>
            </a:r>
          </a:p>
          <a:p>
            <a:pPr algn="just">
              <a:lnSpc>
                <a:spcPts val="4458"/>
              </a:lnSpc>
            </a:pPr>
            <a:endParaRPr lang="en-US" sz="3230" spc="316">
              <a:solidFill>
                <a:srgbClr val="231F20"/>
              </a:solidFill>
              <a:latin typeface="Arial"/>
            </a:endParaRPr>
          </a:p>
          <a:p>
            <a:pPr algn="just">
              <a:lnSpc>
                <a:spcPts val="4458"/>
              </a:lnSpc>
            </a:pPr>
            <a:endParaRPr lang="en-US" sz="3230" spc="316">
              <a:solidFill>
                <a:srgbClr val="231F20"/>
              </a:solidFill>
              <a:latin typeface="Arial"/>
            </a:endParaRPr>
          </a:p>
        </p:txBody>
      </p:sp>
      <p:sp>
        <p:nvSpPr>
          <p:cNvPr id="13" name="Freeform 13"/>
          <p:cNvSpPr/>
          <p:nvPr/>
        </p:nvSpPr>
        <p:spPr>
          <a:xfrm>
            <a:off x="13108242" y="4854292"/>
            <a:ext cx="3110700" cy="3498743"/>
          </a:xfrm>
          <a:custGeom>
            <a:avLst/>
            <a:gdLst/>
            <a:ahLst/>
            <a:cxnLst/>
            <a:rect l="l" t="t" r="r" b="b"/>
            <a:pathLst>
              <a:path w="3110700" h="3498743">
                <a:moveTo>
                  <a:pt x="0" y="0"/>
                </a:moveTo>
                <a:lnTo>
                  <a:pt x="3110700" y="0"/>
                </a:lnTo>
                <a:lnTo>
                  <a:pt x="3110700" y="3498742"/>
                </a:lnTo>
                <a:lnTo>
                  <a:pt x="0" y="34987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6" name="TextBox 6"/>
          <p:cNvSpPr txBox="1"/>
          <p:nvPr/>
        </p:nvSpPr>
        <p:spPr>
          <a:xfrm>
            <a:off x="2940877" y="721814"/>
            <a:ext cx="1935923" cy="561975"/>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MỞ ĐẦU</a:t>
            </a:r>
          </a:p>
        </p:txBody>
      </p:sp>
      <p:sp>
        <p:nvSpPr>
          <p:cNvPr id="7" name="Freeform 7"/>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2918698" y="5179432"/>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2</a:t>
            </a:r>
          </a:p>
        </p:txBody>
      </p:sp>
      <p:sp>
        <p:nvSpPr>
          <p:cNvPr id="9" name="TextBox 9"/>
          <p:cNvSpPr txBox="1"/>
          <p:nvPr/>
        </p:nvSpPr>
        <p:spPr>
          <a:xfrm>
            <a:off x="3997593" y="474197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2735572" y="5693519"/>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4</a:t>
            </a:r>
          </a:p>
        </p:txBody>
      </p:sp>
      <p:sp>
        <p:nvSpPr>
          <p:cNvPr id="11" name="TextBox 11"/>
          <p:cNvSpPr txBox="1"/>
          <p:nvPr/>
        </p:nvSpPr>
        <p:spPr>
          <a:xfrm>
            <a:off x="1028700" y="2274150"/>
            <a:ext cx="10306208" cy="748495"/>
          </a:xfrm>
          <a:prstGeom prst="rect">
            <a:avLst/>
          </a:prstGeom>
        </p:spPr>
        <p:txBody>
          <a:bodyPr lIns="0" tIns="0" rIns="0" bIns="0" rtlCol="0" anchor="t">
            <a:spAutoFit/>
          </a:bodyPr>
          <a:lstStyle/>
          <a:p>
            <a:pPr>
              <a:lnSpc>
                <a:spcPts val="5415"/>
              </a:lnSpc>
            </a:pPr>
            <a:r>
              <a:rPr lang="en-US" sz="3924" spc="384">
                <a:solidFill>
                  <a:srgbClr val="003EA8"/>
                </a:solidFill>
                <a:latin typeface="Arial"/>
              </a:rPr>
              <a:t>3. Đối tượng và phạm vi nghiên cứu</a:t>
            </a:r>
          </a:p>
        </p:txBody>
      </p:sp>
      <p:grpSp>
        <p:nvGrpSpPr>
          <p:cNvPr id="12" name="Group 12"/>
          <p:cNvGrpSpPr/>
          <p:nvPr/>
        </p:nvGrpSpPr>
        <p:grpSpPr>
          <a:xfrm>
            <a:off x="6719592" y="5733328"/>
            <a:ext cx="4472728" cy="206658"/>
            <a:chOff x="0" y="0"/>
            <a:chExt cx="5963638" cy="275543"/>
          </a:xfrm>
        </p:grpSpPr>
        <p:grpSp>
          <p:nvGrpSpPr>
            <p:cNvPr id="13" name="Group 13"/>
            <p:cNvGrpSpPr/>
            <p:nvPr/>
          </p:nvGrpSpPr>
          <p:grpSpPr>
            <a:xfrm>
              <a:off x="3710541" y="0"/>
              <a:ext cx="2253096" cy="275543"/>
              <a:chOff x="0" y="0"/>
              <a:chExt cx="4745803" cy="580390"/>
            </a:xfrm>
          </p:grpSpPr>
          <p:sp>
            <p:nvSpPr>
              <p:cNvPr id="14" name="Freeform 14"/>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6"/>
                </a:srgbClr>
              </a:solidFill>
            </p:spPr>
            <p:txBody>
              <a:bodyPr/>
              <a:lstStyle/>
              <a:p>
                <a:endParaRPr lang="en-US"/>
              </a:p>
            </p:txBody>
          </p:sp>
          <p:sp>
            <p:nvSpPr>
              <p:cNvPr id="15" name="Freeform 15"/>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6"/>
                </a:srgbClr>
              </a:solidFill>
            </p:spPr>
            <p:txBody>
              <a:bodyPr/>
              <a:lstStyle/>
              <a:p>
                <a:endParaRPr lang="en-US"/>
              </a:p>
            </p:txBody>
          </p:sp>
        </p:grpSp>
        <p:grpSp>
          <p:nvGrpSpPr>
            <p:cNvPr id="16" name="Group 16"/>
            <p:cNvGrpSpPr/>
            <p:nvPr/>
          </p:nvGrpSpPr>
          <p:grpSpPr>
            <a:xfrm rot="-10800000">
              <a:off x="0" y="0"/>
              <a:ext cx="2253096" cy="275543"/>
              <a:chOff x="0" y="0"/>
              <a:chExt cx="4745803" cy="580390"/>
            </a:xfrm>
          </p:grpSpPr>
          <p:sp>
            <p:nvSpPr>
              <p:cNvPr id="17" name="Freeform 17"/>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6"/>
                </a:srgbClr>
              </a:solidFill>
            </p:spPr>
            <p:txBody>
              <a:bodyPr/>
              <a:lstStyle/>
              <a:p>
                <a:endParaRPr lang="en-US"/>
              </a:p>
            </p:txBody>
          </p:sp>
          <p:sp>
            <p:nvSpPr>
              <p:cNvPr id="18" name="Freeform 18"/>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6"/>
                </a:srgbClr>
              </a:solidFill>
            </p:spPr>
            <p:txBody>
              <a:bodyPr/>
              <a:lstStyle/>
              <a:p>
                <a:endParaRPr lang="en-US"/>
              </a:p>
            </p:txBody>
          </p:sp>
        </p:grpSp>
      </p:grpSp>
      <p:sp>
        <p:nvSpPr>
          <p:cNvPr id="19" name="Freeform 19"/>
          <p:cNvSpPr/>
          <p:nvPr/>
        </p:nvSpPr>
        <p:spPr>
          <a:xfrm>
            <a:off x="7890805" y="4751503"/>
            <a:ext cx="2389457" cy="2389457"/>
          </a:xfrm>
          <a:custGeom>
            <a:avLst/>
            <a:gdLst/>
            <a:ahLst/>
            <a:cxnLst/>
            <a:rect l="l" t="t" r="r" b="b"/>
            <a:pathLst>
              <a:path w="2389457" h="2389457">
                <a:moveTo>
                  <a:pt x="0" y="0"/>
                </a:moveTo>
                <a:lnTo>
                  <a:pt x="2389457" y="0"/>
                </a:lnTo>
                <a:lnTo>
                  <a:pt x="2389457" y="2389457"/>
                </a:lnTo>
                <a:lnTo>
                  <a:pt x="0" y="23894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20"/>
          <p:cNvSpPr txBox="1"/>
          <p:nvPr/>
        </p:nvSpPr>
        <p:spPr>
          <a:xfrm>
            <a:off x="8015215" y="5459403"/>
            <a:ext cx="2140636" cy="884966"/>
          </a:xfrm>
          <a:prstGeom prst="rect">
            <a:avLst/>
          </a:prstGeom>
        </p:spPr>
        <p:txBody>
          <a:bodyPr lIns="0" tIns="0" rIns="0" bIns="0" rtlCol="0" anchor="t">
            <a:spAutoFit/>
          </a:bodyPr>
          <a:lstStyle/>
          <a:p>
            <a:pPr marL="0" lvl="0" indent="0" algn="ctr">
              <a:lnSpc>
                <a:spcPts val="3321"/>
              </a:lnSpc>
              <a:spcBef>
                <a:spcPct val="0"/>
              </a:spcBef>
            </a:pPr>
            <a:r>
              <a:rPr lang="en-US" sz="2575" spc="100">
                <a:solidFill>
                  <a:srgbClr val="FFFFFF"/>
                </a:solidFill>
                <a:latin typeface="Arial Bold"/>
              </a:rPr>
              <a:t>Đối tượng nghiên cứu</a:t>
            </a:r>
          </a:p>
        </p:txBody>
      </p:sp>
      <p:grpSp>
        <p:nvGrpSpPr>
          <p:cNvPr id="21" name="Group 21"/>
          <p:cNvGrpSpPr/>
          <p:nvPr/>
        </p:nvGrpSpPr>
        <p:grpSpPr>
          <a:xfrm>
            <a:off x="2305732" y="5485197"/>
            <a:ext cx="4326862" cy="803737"/>
            <a:chOff x="0" y="0"/>
            <a:chExt cx="13649360" cy="2535438"/>
          </a:xfrm>
        </p:grpSpPr>
        <p:sp>
          <p:nvSpPr>
            <p:cNvPr id="22" name="Freeform 22"/>
            <p:cNvSpPr/>
            <p:nvPr/>
          </p:nvSpPr>
          <p:spPr>
            <a:xfrm>
              <a:off x="0" y="0"/>
              <a:ext cx="13649359" cy="2535438"/>
            </a:xfrm>
            <a:custGeom>
              <a:avLst/>
              <a:gdLst/>
              <a:ahLst/>
              <a:cxnLst/>
              <a:rect l="l" t="t" r="r" b="b"/>
              <a:pathLst>
                <a:path w="13649359" h="2535438">
                  <a:moveTo>
                    <a:pt x="13524900" y="2535437"/>
                  </a:moveTo>
                  <a:lnTo>
                    <a:pt x="124460" y="2535437"/>
                  </a:lnTo>
                  <a:cubicBezTo>
                    <a:pt x="55880" y="2535437"/>
                    <a:pt x="0" y="2479558"/>
                    <a:pt x="0" y="2410977"/>
                  </a:cubicBezTo>
                  <a:lnTo>
                    <a:pt x="0" y="124460"/>
                  </a:lnTo>
                  <a:cubicBezTo>
                    <a:pt x="0" y="55880"/>
                    <a:pt x="55880" y="0"/>
                    <a:pt x="124460" y="0"/>
                  </a:cubicBezTo>
                  <a:lnTo>
                    <a:pt x="13524900" y="0"/>
                  </a:lnTo>
                  <a:cubicBezTo>
                    <a:pt x="13593480" y="0"/>
                    <a:pt x="13649359" y="55880"/>
                    <a:pt x="13649359" y="124460"/>
                  </a:cubicBezTo>
                  <a:lnTo>
                    <a:pt x="13649359" y="2410978"/>
                  </a:lnTo>
                  <a:cubicBezTo>
                    <a:pt x="13649359" y="2479558"/>
                    <a:pt x="13593480" y="2535438"/>
                    <a:pt x="13524900" y="2535438"/>
                  </a:cubicBezTo>
                  <a:close/>
                </a:path>
              </a:pathLst>
            </a:custGeom>
            <a:solidFill>
              <a:srgbClr val="37C9EF"/>
            </a:solidFill>
          </p:spPr>
          <p:txBody>
            <a:bodyPr/>
            <a:lstStyle/>
            <a:p>
              <a:endParaRPr lang="en-US"/>
            </a:p>
          </p:txBody>
        </p:sp>
      </p:grpSp>
      <p:grpSp>
        <p:nvGrpSpPr>
          <p:cNvPr id="23" name="Group 23"/>
          <p:cNvGrpSpPr/>
          <p:nvPr/>
        </p:nvGrpSpPr>
        <p:grpSpPr>
          <a:xfrm>
            <a:off x="11278046" y="5475174"/>
            <a:ext cx="4518098" cy="808766"/>
            <a:chOff x="0" y="0"/>
            <a:chExt cx="18789435" cy="3363418"/>
          </a:xfrm>
        </p:grpSpPr>
        <p:sp>
          <p:nvSpPr>
            <p:cNvPr id="24" name="Freeform 24"/>
            <p:cNvSpPr/>
            <p:nvPr/>
          </p:nvSpPr>
          <p:spPr>
            <a:xfrm>
              <a:off x="0" y="0"/>
              <a:ext cx="18789436" cy="3363419"/>
            </a:xfrm>
            <a:custGeom>
              <a:avLst/>
              <a:gdLst/>
              <a:ahLst/>
              <a:cxnLst/>
              <a:rect l="l" t="t" r="r" b="b"/>
              <a:pathLst>
                <a:path w="18789436" h="3363419">
                  <a:moveTo>
                    <a:pt x="18664975" y="3363418"/>
                  </a:moveTo>
                  <a:lnTo>
                    <a:pt x="124460" y="3363418"/>
                  </a:lnTo>
                  <a:cubicBezTo>
                    <a:pt x="55880" y="3363418"/>
                    <a:pt x="0" y="3307538"/>
                    <a:pt x="0" y="3238958"/>
                  </a:cubicBezTo>
                  <a:lnTo>
                    <a:pt x="0" y="124460"/>
                  </a:lnTo>
                  <a:cubicBezTo>
                    <a:pt x="0" y="55880"/>
                    <a:pt x="55880" y="0"/>
                    <a:pt x="124460" y="0"/>
                  </a:cubicBezTo>
                  <a:lnTo>
                    <a:pt x="18664975" y="0"/>
                  </a:lnTo>
                  <a:cubicBezTo>
                    <a:pt x="18733556" y="0"/>
                    <a:pt x="18789436" y="55880"/>
                    <a:pt x="18789436" y="124460"/>
                  </a:cubicBezTo>
                  <a:lnTo>
                    <a:pt x="18789436" y="3238958"/>
                  </a:lnTo>
                  <a:cubicBezTo>
                    <a:pt x="18789436" y="3307538"/>
                    <a:pt x="18733556" y="3363419"/>
                    <a:pt x="18664975" y="3363419"/>
                  </a:cubicBezTo>
                  <a:close/>
                </a:path>
              </a:pathLst>
            </a:custGeom>
            <a:solidFill>
              <a:srgbClr val="37C9EF"/>
            </a:solidFill>
          </p:spPr>
          <p:txBody>
            <a:bodyPr/>
            <a:lstStyle/>
            <a:p>
              <a:endParaRPr lang="en-US"/>
            </a:p>
          </p:txBody>
        </p:sp>
      </p:grpSp>
      <p:sp>
        <p:nvSpPr>
          <p:cNvPr id="25" name="TextBox 25"/>
          <p:cNvSpPr txBox="1"/>
          <p:nvPr/>
        </p:nvSpPr>
        <p:spPr>
          <a:xfrm>
            <a:off x="11725773" y="5614966"/>
            <a:ext cx="3622644" cy="529182"/>
          </a:xfrm>
          <a:prstGeom prst="rect">
            <a:avLst/>
          </a:prstGeom>
        </p:spPr>
        <p:txBody>
          <a:bodyPr lIns="0" tIns="0" rIns="0" bIns="0" rtlCol="0" anchor="t">
            <a:spAutoFit/>
          </a:bodyPr>
          <a:lstStyle/>
          <a:p>
            <a:pPr algn="ctr">
              <a:lnSpc>
                <a:spcPts val="3916"/>
              </a:lnSpc>
            </a:pPr>
            <a:r>
              <a:rPr lang="en-US" sz="2610" spc="130">
                <a:solidFill>
                  <a:srgbClr val="FFFFFF"/>
                </a:solidFill>
                <a:latin typeface="Arial"/>
              </a:rPr>
              <a:t>Hệ quản trị CSDL</a:t>
            </a:r>
          </a:p>
        </p:txBody>
      </p:sp>
      <p:sp>
        <p:nvSpPr>
          <p:cNvPr id="26" name="TextBox 26"/>
          <p:cNvSpPr txBox="1"/>
          <p:nvPr/>
        </p:nvSpPr>
        <p:spPr>
          <a:xfrm>
            <a:off x="3599653" y="5622474"/>
            <a:ext cx="1543087" cy="529182"/>
          </a:xfrm>
          <a:prstGeom prst="rect">
            <a:avLst/>
          </a:prstGeom>
        </p:spPr>
        <p:txBody>
          <a:bodyPr lIns="0" tIns="0" rIns="0" bIns="0" rtlCol="0" anchor="t">
            <a:spAutoFit/>
          </a:bodyPr>
          <a:lstStyle/>
          <a:p>
            <a:pPr algn="ctr">
              <a:lnSpc>
                <a:spcPts val="3916"/>
              </a:lnSpc>
            </a:pPr>
            <a:r>
              <a:rPr lang="en-US" sz="2610" spc="130">
                <a:solidFill>
                  <a:srgbClr val="FFFFFF"/>
                </a:solidFill>
                <a:latin typeface="Arial"/>
              </a:rPr>
              <a:t>ASP.NET</a:t>
            </a:r>
          </a:p>
        </p:txBody>
      </p:sp>
      <p:sp>
        <p:nvSpPr>
          <p:cNvPr id="27" name="TextBox 27"/>
          <p:cNvSpPr txBox="1"/>
          <p:nvPr/>
        </p:nvSpPr>
        <p:spPr>
          <a:xfrm>
            <a:off x="1028700" y="3408402"/>
            <a:ext cx="10272857" cy="1057351"/>
          </a:xfrm>
          <a:prstGeom prst="rect">
            <a:avLst/>
          </a:prstGeom>
        </p:spPr>
        <p:txBody>
          <a:bodyPr lIns="0" tIns="0" rIns="0" bIns="0" rtlCol="0" anchor="t">
            <a:spAutoFit/>
          </a:bodyPr>
          <a:lstStyle/>
          <a:p>
            <a:pPr marL="628986" lvl="1" indent="-314493" algn="just">
              <a:lnSpc>
                <a:spcPts val="4020"/>
              </a:lnSpc>
              <a:buFont typeface="Arial"/>
              <a:buChar char="•"/>
            </a:pPr>
            <a:r>
              <a:rPr lang="en-US" sz="2913" spc="285">
                <a:solidFill>
                  <a:srgbClr val="231F20"/>
                </a:solidFill>
                <a:latin typeface="Arial"/>
              </a:rPr>
              <a:t> Phạm vi nghiên cứu: Trường Đại Học Trà Vinh</a:t>
            </a:r>
          </a:p>
          <a:p>
            <a:pPr algn="just">
              <a:lnSpc>
                <a:spcPts val="4020"/>
              </a:lnSpc>
            </a:pPr>
            <a:endParaRPr lang="en-US" sz="2913" spc="285">
              <a:solidFill>
                <a:srgbClr val="231F2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6" name="TextBox 6"/>
          <p:cNvSpPr txBox="1"/>
          <p:nvPr/>
        </p:nvSpPr>
        <p:spPr>
          <a:xfrm>
            <a:off x="2940877" y="721814"/>
            <a:ext cx="1935923" cy="561975"/>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MỞ ĐẦU</a:t>
            </a:r>
          </a:p>
        </p:txBody>
      </p:sp>
      <p:sp>
        <p:nvSpPr>
          <p:cNvPr id="7" name="Freeform 7"/>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3553843" y="3851897"/>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2</a:t>
            </a:r>
          </a:p>
        </p:txBody>
      </p:sp>
      <p:sp>
        <p:nvSpPr>
          <p:cNvPr id="9" name="TextBox 9"/>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3553843" y="65941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4</a:t>
            </a:r>
          </a:p>
        </p:txBody>
      </p:sp>
      <p:sp>
        <p:nvSpPr>
          <p:cNvPr id="11" name="TextBox 11"/>
          <p:cNvSpPr txBox="1"/>
          <p:nvPr/>
        </p:nvSpPr>
        <p:spPr>
          <a:xfrm>
            <a:off x="1028700" y="2274150"/>
            <a:ext cx="10306208" cy="748495"/>
          </a:xfrm>
          <a:prstGeom prst="rect">
            <a:avLst/>
          </a:prstGeom>
        </p:spPr>
        <p:txBody>
          <a:bodyPr lIns="0" tIns="0" rIns="0" bIns="0" rtlCol="0" anchor="t">
            <a:spAutoFit/>
          </a:bodyPr>
          <a:lstStyle/>
          <a:p>
            <a:pPr>
              <a:lnSpc>
                <a:spcPts val="5415"/>
              </a:lnSpc>
            </a:pPr>
            <a:r>
              <a:rPr lang="en-US" sz="3924" spc="384">
                <a:solidFill>
                  <a:srgbClr val="003EA8"/>
                </a:solidFill>
                <a:latin typeface="Arial"/>
              </a:rPr>
              <a:t>4. </a:t>
            </a:r>
            <a:r>
              <a:rPr lang="en-US" sz="3924" spc="384" err="1">
                <a:solidFill>
                  <a:srgbClr val="003EA8"/>
                </a:solidFill>
                <a:latin typeface="Arial"/>
              </a:rPr>
              <a:t>Phương</a:t>
            </a:r>
            <a:r>
              <a:rPr lang="en-US" sz="3924" spc="384">
                <a:solidFill>
                  <a:srgbClr val="003EA8"/>
                </a:solidFill>
                <a:latin typeface="Arial"/>
              </a:rPr>
              <a:t> </a:t>
            </a:r>
            <a:r>
              <a:rPr lang="en-US" sz="3924" spc="384" err="1">
                <a:solidFill>
                  <a:srgbClr val="003EA8"/>
                </a:solidFill>
                <a:latin typeface="Arial"/>
              </a:rPr>
              <a:t>pháp</a:t>
            </a:r>
            <a:r>
              <a:rPr lang="en-US" sz="3924" spc="384">
                <a:solidFill>
                  <a:srgbClr val="003EA8"/>
                </a:solidFill>
                <a:latin typeface="Arial"/>
              </a:rPr>
              <a:t> </a:t>
            </a:r>
            <a:r>
              <a:rPr lang="en-US" sz="3924" spc="384" err="1">
                <a:solidFill>
                  <a:srgbClr val="003EA8"/>
                </a:solidFill>
                <a:latin typeface="Arial"/>
              </a:rPr>
              <a:t>nghiên</a:t>
            </a:r>
            <a:r>
              <a:rPr lang="en-US" sz="3924" spc="384">
                <a:solidFill>
                  <a:srgbClr val="003EA8"/>
                </a:solidFill>
                <a:latin typeface="Arial"/>
              </a:rPr>
              <a:t> </a:t>
            </a:r>
            <a:r>
              <a:rPr lang="en-US" sz="3924" spc="384" err="1">
                <a:solidFill>
                  <a:srgbClr val="003EA8"/>
                </a:solidFill>
                <a:latin typeface="Arial"/>
              </a:rPr>
              <a:t>cứu</a:t>
            </a:r>
            <a:endParaRPr lang="en-US" sz="3924" spc="384">
              <a:solidFill>
                <a:srgbClr val="003EA8"/>
              </a:solidFill>
              <a:latin typeface="Arial"/>
            </a:endParaRPr>
          </a:p>
        </p:txBody>
      </p:sp>
      <p:sp>
        <p:nvSpPr>
          <p:cNvPr id="12" name="TextBox 12"/>
          <p:cNvSpPr txBox="1"/>
          <p:nvPr/>
        </p:nvSpPr>
        <p:spPr>
          <a:xfrm>
            <a:off x="1482785" y="3334549"/>
            <a:ext cx="10590217" cy="3688588"/>
          </a:xfrm>
          <a:prstGeom prst="rect">
            <a:avLst/>
          </a:prstGeom>
        </p:spPr>
        <p:txBody>
          <a:bodyPr lIns="0" tIns="0" rIns="0" bIns="0" rtlCol="0" anchor="t">
            <a:spAutoFit/>
          </a:bodyPr>
          <a:lstStyle/>
          <a:p>
            <a:pPr marL="648418" lvl="1" indent="-324209" algn="just">
              <a:lnSpc>
                <a:spcPts val="4144"/>
              </a:lnSpc>
              <a:buFont typeface="Arial"/>
              <a:buChar char="•"/>
            </a:pPr>
            <a:r>
              <a:rPr lang="en-US" sz="3003" spc="294">
                <a:solidFill>
                  <a:srgbClr val="231F20"/>
                </a:solidFill>
                <a:latin typeface="Arial"/>
              </a:rPr>
              <a:t>Phương pháp lý thuyết: Tìm hỉu cơ sở lý thuyết, công cụ và tài liệu liên quan.</a:t>
            </a:r>
          </a:p>
          <a:p>
            <a:pPr marL="648418" lvl="1" indent="-324209" algn="just">
              <a:lnSpc>
                <a:spcPts val="4144"/>
              </a:lnSpc>
              <a:buFont typeface="Arial"/>
              <a:buChar char="•"/>
            </a:pPr>
            <a:r>
              <a:rPr lang="en-US" sz="3003" spc="294">
                <a:solidFill>
                  <a:srgbClr val="231F20"/>
                </a:solidFill>
                <a:latin typeface="Arial"/>
              </a:rPr>
              <a:t> Phương pháp thực hiện:</a:t>
            </a:r>
          </a:p>
          <a:p>
            <a:pPr algn="just">
              <a:lnSpc>
                <a:spcPts val="4144"/>
              </a:lnSpc>
            </a:pPr>
            <a:r>
              <a:rPr lang="en-US" sz="3003" spc="294">
                <a:solidFill>
                  <a:srgbClr val="231F20"/>
                </a:solidFill>
                <a:latin typeface="Arial"/>
              </a:rPr>
              <a:t>     - Phân tích cơ sở dự liệu.</a:t>
            </a:r>
          </a:p>
          <a:p>
            <a:pPr algn="just">
              <a:lnSpc>
                <a:spcPts val="4144"/>
              </a:lnSpc>
            </a:pPr>
            <a:r>
              <a:rPr lang="en-US" sz="3003" spc="294">
                <a:solidFill>
                  <a:srgbClr val="231F20"/>
                </a:solidFill>
                <a:latin typeface="Arial"/>
              </a:rPr>
              <a:t>     - Thiết kế giao </a:t>
            </a:r>
            <a:r>
              <a:rPr lang="vi-VN" sz="3003" spc="294">
                <a:solidFill>
                  <a:srgbClr val="231F20"/>
                </a:solidFill>
                <a:latin typeface="Arial"/>
              </a:rPr>
              <a:t>diện.</a:t>
            </a:r>
            <a:endParaRPr lang="en-US" sz="3003" spc="294">
              <a:solidFill>
                <a:srgbClr val="231F20"/>
              </a:solidFill>
              <a:latin typeface="Arial"/>
            </a:endParaRPr>
          </a:p>
          <a:p>
            <a:pPr algn="just">
              <a:lnSpc>
                <a:spcPts val="4144"/>
              </a:lnSpc>
            </a:pPr>
            <a:r>
              <a:rPr lang="en-US" sz="3003" spc="294">
                <a:solidFill>
                  <a:srgbClr val="231F20"/>
                </a:solidFill>
                <a:latin typeface="Arial"/>
              </a:rPr>
              <a:t>     - Hoàn thành và kiểm </a:t>
            </a:r>
            <a:r>
              <a:rPr lang="vi-VN" sz="3003" spc="294">
                <a:solidFill>
                  <a:srgbClr val="231F20"/>
                </a:solidFill>
                <a:latin typeface="Arial"/>
              </a:rPr>
              <a:t>thử.</a:t>
            </a:r>
            <a:endParaRPr lang="en-US" sz="3003" spc="294">
              <a:solidFill>
                <a:srgbClr val="231F20"/>
              </a:solidFill>
              <a:latin typeface="Arial"/>
            </a:endParaRPr>
          </a:p>
          <a:p>
            <a:pPr algn="just">
              <a:lnSpc>
                <a:spcPts val="4144"/>
              </a:lnSpc>
            </a:pPr>
            <a:endParaRPr lang="en-US" sz="3003" spc="294">
              <a:solidFill>
                <a:srgbClr val="231F20"/>
              </a:solidFill>
              <a:latin typeface="Arial"/>
            </a:endParaRPr>
          </a:p>
        </p:txBody>
      </p:sp>
      <p:sp>
        <p:nvSpPr>
          <p:cNvPr id="13" name="Freeform 13"/>
          <p:cNvSpPr/>
          <p:nvPr/>
        </p:nvSpPr>
        <p:spPr>
          <a:xfrm>
            <a:off x="13116477" y="4854292"/>
            <a:ext cx="3707723" cy="3498743"/>
          </a:xfrm>
          <a:custGeom>
            <a:avLst/>
            <a:gdLst/>
            <a:ahLst/>
            <a:cxnLst/>
            <a:rect l="l" t="t" r="r" b="b"/>
            <a:pathLst>
              <a:path w="3707723" h="3498743">
                <a:moveTo>
                  <a:pt x="0" y="0"/>
                </a:moveTo>
                <a:lnTo>
                  <a:pt x="3707723" y="0"/>
                </a:lnTo>
                <a:lnTo>
                  <a:pt x="3707723" y="3498742"/>
                </a:lnTo>
                <a:lnTo>
                  <a:pt x="0" y="34987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6" name="TextBox 6"/>
          <p:cNvSpPr txBox="1"/>
          <p:nvPr/>
        </p:nvSpPr>
        <p:spPr>
          <a:xfrm>
            <a:off x="2940876" y="721814"/>
            <a:ext cx="5718687" cy="564257"/>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CHƯƠNG 1: TỔNG QUAN</a:t>
            </a:r>
          </a:p>
        </p:txBody>
      </p:sp>
      <p:sp>
        <p:nvSpPr>
          <p:cNvPr id="7" name="Freeform 7"/>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3553843" y="3851897"/>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2</a:t>
            </a:r>
          </a:p>
        </p:txBody>
      </p:sp>
      <p:sp>
        <p:nvSpPr>
          <p:cNvPr id="9" name="TextBox 9"/>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3553843" y="65941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4</a:t>
            </a:r>
          </a:p>
        </p:txBody>
      </p:sp>
      <p:grpSp>
        <p:nvGrpSpPr>
          <p:cNvPr id="12" name="Group 12"/>
          <p:cNvGrpSpPr/>
          <p:nvPr/>
        </p:nvGrpSpPr>
        <p:grpSpPr>
          <a:xfrm>
            <a:off x="8982478" y="2737365"/>
            <a:ext cx="8043604" cy="2940372"/>
            <a:chOff x="0" y="0"/>
            <a:chExt cx="10724806" cy="3920496"/>
          </a:xfrm>
        </p:grpSpPr>
        <p:sp>
          <p:nvSpPr>
            <p:cNvPr id="13" name="TextBox 13"/>
            <p:cNvSpPr txBox="1"/>
            <p:nvPr/>
          </p:nvSpPr>
          <p:spPr>
            <a:xfrm>
              <a:off x="0" y="818019"/>
              <a:ext cx="10724806" cy="2841147"/>
            </a:xfrm>
            <a:prstGeom prst="rect">
              <a:avLst/>
            </a:prstGeom>
          </p:spPr>
          <p:txBody>
            <a:bodyPr lIns="0" tIns="0" rIns="0" bIns="0" rtlCol="0" anchor="t">
              <a:spAutoFit/>
            </a:bodyPr>
            <a:lstStyle/>
            <a:p>
              <a:pPr algn="just">
                <a:lnSpc>
                  <a:spcPts val="3432"/>
                </a:lnSpc>
              </a:pPr>
              <a:r>
                <a:rPr lang="en-US" sz="2451">
                  <a:solidFill>
                    <a:srgbClr val="3B3B3B"/>
                  </a:solidFill>
                  <a:latin typeface="Roboto"/>
                </a:rPr>
                <a:t> Trang website để tra cứu thông tin cố vấn học tập ngày càng trở nên đa dạng. Để đáp ứng nhu </a:t>
              </a:r>
              <a:r>
                <a:rPr lang="vi-VN" sz="2451">
                  <a:solidFill>
                    <a:srgbClr val="3B3B3B"/>
                  </a:solidFill>
                  <a:latin typeface="Roboto"/>
                </a:rPr>
                <a:t>cầu </a:t>
              </a:r>
              <a:r>
                <a:rPr lang="en-US" sz="2451">
                  <a:solidFill>
                    <a:srgbClr val="3B3B3B"/>
                  </a:solidFill>
                  <a:latin typeface="Roboto"/>
                </a:rPr>
                <a:t>tra cứu thông tin cố vấn học tập của sinh viên hiện nay thì việc thiết kế website hiển thị thông tin cố vấn học tập là một yêu cầu cấp thiết.</a:t>
              </a:r>
            </a:p>
          </p:txBody>
        </p:sp>
        <p:sp>
          <p:nvSpPr>
            <p:cNvPr id="14" name="TextBox 14"/>
            <p:cNvSpPr txBox="1"/>
            <p:nvPr/>
          </p:nvSpPr>
          <p:spPr>
            <a:xfrm>
              <a:off x="0" y="-47625"/>
              <a:ext cx="10724806" cy="750860"/>
            </a:xfrm>
            <a:prstGeom prst="rect">
              <a:avLst/>
            </a:prstGeom>
          </p:spPr>
          <p:txBody>
            <a:bodyPr lIns="0" tIns="0" rIns="0" bIns="0" rtlCol="0" anchor="t">
              <a:spAutoFit/>
            </a:bodyPr>
            <a:lstStyle/>
            <a:p>
              <a:pPr>
                <a:lnSpc>
                  <a:spcPts val="4553"/>
                </a:lnSpc>
              </a:pPr>
              <a:r>
                <a:rPr lang="en-US" sz="3502">
                  <a:solidFill>
                    <a:srgbClr val="003EA8"/>
                  </a:solidFill>
                  <a:latin typeface="Roboto Bold"/>
                </a:rPr>
                <a:t>Đặt vấn đề</a:t>
              </a:r>
            </a:p>
          </p:txBody>
        </p:sp>
      </p:grpSp>
      <p:grpSp>
        <p:nvGrpSpPr>
          <p:cNvPr id="15" name="Group 15"/>
          <p:cNvGrpSpPr/>
          <p:nvPr/>
        </p:nvGrpSpPr>
        <p:grpSpPr>
          <a:xfrm>
            <a:off x="8934823" y="6421211"/>
            <a:ext cx="8091259" cy="1949142"/>
            <a:chOff x="-1" y="-6945"/>
            <a:chExt cx="10505961" cy="2598856"/>
          </a:xfrm>
        </p:grpSpPr>
        <p:sp>
          <p:nvSpPr>
            <p:cNvPr id="16" name="TextBox 16"/>
            <p:cNvSpPr txBox="1"/>
            <p:nvPr/>
          </p:nvSpPr>
          <p:spPr>
            <a:xfrm>
              <a:off x="0" y="893496"/>
              <a:ext cx="10505960" cy="1698415"/>
            </a:xfrm>
            <a:prstGeom prst="rect">
              <a:avLst/>
            </a:prstGeom>
          </p:spPr>
          <p:txBody>
            <a:bodyPr lIns="0" tIns="0" rIns="0" bIns="0" rtlCol="0" anchor="t">
              <a:spAutoFit/>
            </a:bodyPr>
            <a:lstStyle/>
            <a:p>
              <a:pPr algn="just">
                <a:lnSpc>
                  <a:spcPts val="3421"/>
                </a:lnSpc>
              </a:pPr>
              <a:r>
                <a:rPr lang="en-US" sz="2443">
                  <a:solidFill>
                    <a:srgbClr val="3B3B3B"/>
                  </a:solidFill>
                  <a:latin typeface="Roboto"/>
                </a:rPr>
                <a:t> Tạo ra trang web tra cứu thông tin về cố vấn học tập, giúp cho mọi người có thể dễ dàng tìm kiếm, tiếp cận một cách hiệu quả nhất.</a:t>
              </a:r>
            </a:p>
          </p:txBody>
        </p:sp>
        <p:sp>
          <p:nvSpPr>
            <p:cNvPr id="17" name="TextBox 17"/>
            <p:cNvSpPr txBox="1"/>
            <p:nvPr/>
          </p:nvSpPr>
          <p:spPr>
            <a:xfrm>
              <a:off x="-1" y="-6945"/>
              <a:ext cx="10505960" cy="801332"/>
            </a:xfrm>
            <a:prstGeom prst="rect">
              <a:avLst/>
            </a:prstGeom>
          </p:spPr>
          <p:txBody>
            <a:bodyPr lIns="0" tIns="0" rIns="0" bIns="0" rtlCol="0" anchor="t">
              <a:spAutoFit/>
            </a:bodyPr>
            <a:lstStyle/>
            <a:p>
              <a:pPr>
                <a:lnSpc>
                  <a:spcPts val="4941"/>
                </a:lnSpc>
              </a:pPr>
              <a:r>
                <a:rPr lang="en-US" sz="3801">
                  <a:solidFill>
                    <a:srgbClr val="003EA8"/>
                  </a:solidFill>
                  <a:latin typeface="Roboto Bold"/>
                </a:rPr>
                <a:t> Mục đích nghiên cứu</a:t>
              </a:r>
            </a:p>
          </p:txBody>
        </p:sp>
      </p:grpSp>
      <p:grpSp>
        <p:nvGrpSpPr>
          <p:cNvPr id="18" name="Group 18"/>
          <p:cNvGrpSpPr/>
          <p:nvPr/>
        </p:nvGrpSpPr>
        <p:grpSpPr>
          <a:xfrm>
            <a:off x="1130638" y="4370943"/>
            <a:ext cx="6414465" cy="1683900"/>
            <a:chOff x="0" y="369715"/>
            <a:chExt cx="8552620" cy="2245201"/>
          </a:xfrm>
        </p:grpSpPr>
        <p:sp>
          <p:nvSpPr>
            <p:cNvPr id="19" name="TextBox 19"/>
            <p:cNvSpPr txBox="1"/>
            <p:nvPr/>
          </p:nvSpPr>
          <p:spPr>
            <a:xfrm>
              <a:off x="0" y="369715"/>
              <a:ext cx="8552620" cy="1111416"/>
            </a:xfrm>
            <a:prstGeom prst="rect">
              <a:avLst/>
            </a:prstGeom>
          </p:spPr>
          <p:txBody>
            <a:bodyPr lIns="0" tIns="0" rIns="0" bIns="0" rtlCol="0" anchor="t">
              <a:spAutoFit/>
            </a:bodyPr>
            <a:lstStyle/>
            <a:p>
              <a:pPr>
                <a:lnSpc>
                  <a:spcPts val="7217"/>
                </a:lnSpc>
              </a:pPr>
              <a:r>
                <a:rPr lang="en-US" sz="4400" err="1">
                  <a:solidFill>
                    <a:srgbClr val="003EA8"/>
                  </a:solidFill>
                  <a:latin typeface="Roboto Bold"/>
                </a:rPr>
                <a:t>Tổng</a:t>
              </a:r>
              <a:r>
                <a:rPr lang="en-US" sz="4400">
                  <a:solidFill>
                    <a:srgbClr val="003EA8"/>
                  </a:solidFill>
                  <a:latin typeface="Roboto Bold"/>
                </a:rPr>
                <a:t> </a:t>
              </a:r>
              <a:r>
                <a:rPr lang="en-US" sz="4400" err="1">
                  <a:solidFill>
                    <a:srgbClr val="003EA8"/>
                  </a:solidFill>
                  <a:latin typeface="Roboto Bold"/>
                </a:rPr>
                <a:t>quan</a:t>
              </a:r>
              <a:r>
                <a:rPr lang="en-US" sz="4400">
                  <a:solidFill>
                    <a:srgbClr val="003EA8"/>
                  </a:solidFill>
                  <a:latin typeface="Roboto Bold"/>
                </a:rPr>
                <a:t> </a:t>
              </a:r>
              <a:r>
                <a:rPr lang="en-US" sz="4400" err="1">
                  <a:solidFill>
                    <a:srgbClr val="003EA8"/>
                  </a:solidFill>
                  <a:latin typeface="Roboto Bold"/>
                </a:rPr>
                <a:t>về</a:t>
              </a:r>
              <a:r>
                <a:rPr lang="en-US" sz="4400">
                  <a:solidFill>
                    <a:srgbClr val="003EA8"/>
                  </a:solidFill>
                  <a:latin typeface="Roboto Bold"/>
                </a:rPr>
                <a:t> </a:t>
              </a:r>
              <a:r>
                <a:rPr lang="en-US" sz="4400" err="1">
                  <a:solidFill>
                    <a:srgbClr val="003EA8"/>
                  </a:solidFill>
                  <a:latin typeface="Roboto Bold"/>
                </a:rPr>
                <a:t>đề</a:t>
              </a:r>
              <a:r>
                <a:rPr lang="en-US" sz="4400">
                  <a:solidFill>
                    <a:srgbClr val="003EA8"/>
                  </a:solidFill>
                  <a:latin typeface="Roboto Bold"/>
                </a:rPr>
                <a:t> </a:t>
              </a:r>
              <a:r>
                <a:rPr lang="en-US" sz="4400" err="1">
                  <a:solidFill>
                    <a:srgbClr val="003EA8"/>
                  </a:solidFill>
                  <a:latin typeface="Roboto Bold"/>
                </a:rPr>
                <a:t>tài</a:t>
              </a:r>
              <a:r>
                <a:rPr lang="en-US" sz="4400">
                  <a:solidFill>
                    <a:srgbClr val="003EA8"/>
                  </a:solidFill>
                  <a:latin typeface="Roboto Bold"/>
                </a:rPr>
                <a:t> </a:t>
              </a:r>
            </a:p>
          </p:txBody>
        </p:sp>
        <p:sp>
          <p:nvSpPr>
            <p:cNvPr id="20" name="TextBox 20"/>
            <p:cNvSpPr txBox="1"/>
            <p:nvPr/>
          </p:nvSpPr>
          <p:spPr>
            <a:xfrm>
              <a:off x="0" y="2185820"/>
              <a:ext cx="8552620" cy="429096"/>
            </a:xfrm>
            <a:prstGeom prst="rect">
              <a:avLst/>
            </a:prstGeom>
          </p:spPr>
          <p:txBody>
            <a:bodyPr lIns="0" tIns="0" rIns="0" bIns="0" rtlCol="0" anchor="t">
              <a:spAutoFit/>
            </a:bodyPr>
            <a:lstStyle/>
            <a:p>
              <a:pPr>
                <a:lnSpc>
                  <a:spcPts val="2509"/>
                </a:lnSpc>
              </a:pPr>
              <a:endParaRPr/>
            </a:p>
          </p:txBody>
        </p:sp>
      </p:grpSp>
      <p:grpSp>
        <p:nvGrpSpPr>
          <p:cNvPr id="21" name="Group 21"/>
          <p:cNvGrpSpPr/>
          <p:nvPr/>
        </p:nvGrpSpPr>
        <p:grpSpPr>
          <a:xfrm>
            <a:off x="356845" y="4806368"/>
            <a:ext cx="8189757" cy="1274578"/>
            <a:chOff x="0" y="0"/>
            <a:chExt cx="10919676" cy="1699437"/>
          </a:xfrm>
        </p:grpSpPr>
        <p:sp>
          <p:nvSpPr>
            <p:cNvPr id="22" name="TextBox 22"/>
            <p:cNvSpPr txBox="1"/>
            <p:nvPr/>
          </p:nvSpPr>
          <p:spPr>
            <a:xfrm>
              <a:off x="0" y="893496"/>
              <a:ext cx="10919676" cy="621455"/>
            </a:xfrm>
            <a:prstGeom prst="rect">
              <a:avLst/>
            </a:prstGeom>
          </p:spPr>
          <p:txBody>
            <a:bodyPr lIns="0" tIns="0" rIns="0" bIns="0" rtlCol="0" anchor="t">
              <a:spAutoFit/>
            </a:bodyPr>
            <a:lstStyle/>
            <a:p>
              <a:pPr algn="ctr">
                <a:lnSpc>
                  <a:spcPts val="3841"/>
                </a:lnSpc>
              </a:pPr>
              <a:r>
                <a:rPr lang="en-US" sz="2743">
                  <a:solidFill>
                    <a:srgbClr val="3B3B3B"/>
                  </a:solidFill>
                  <a:latin typeface="Roboto"/>
                </a:rPr>
                <a:t>Xây dựng Website hiển thị thông tin cố vấn học tập</a:t>
              </a:r>
            </a:p>
          </p:txBody>
        </p:sp>
        <p:sp>
          <p:nvSpPr>
            <p:cNvPr id="23" name="TextBox 23"/>
            <p:cNvSpPr txBox="1"/>
            <p:nvPr/>
          </p:nvSpPr>
          <p:spPr>
            <a:xfrm>
              <a:off x="0" y="-38100"/>
              <a:ext cx="10919676" cy="801332"/>
            </a:xfrm>
            <a:prstGeom prst="rect">
              <a:avLst/>
            </a:prstGeom>
          </p:spPr>
          <p:txBody>
            <a:bodyPr lIns="0" tIns="0" rIns="0" bIns="0" rtlCol="0" anchor="t">
              <a:spAutoFit/>
            </a:bodyPr>
            <a:lstStyle/>
            <a:p>
              <a:pPr>
                <a:lnSpc>
                  <a:spcPts val="4941"/>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906084" y="7376766"/>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016048">
            <a:off x="12720112" y="-1081570"/>
            <a:ext cx="10749463" cy="2687366"/>
          </a:xfrm>
          <a:custGeom>
            <a:avLst/>
            <a:gdLst/>
            <a:ahLst/>
            <a:cxnLst/>
            <a:rect l="l" t="t" r="r" b="b"/>
            <a:pathLst>
              <a:path w="10749463" h="2687366">
                <a:moveTo>
                  <a:pt x="0" y="0"/>
                </a:moveTo>
                <a:lnTo>
                  <a:pt x="10749464" y="0"/>
                </a:lnTo>
                <a:lnTo>
                  <a:pt x="10749464"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96578" y="372971"/>
            <a:ext cx="18094844" cy="1214802"/>
          </a:xfrm>
          <a:prstGeom prst="rect">
            <a:avLst/>
          </a:prstGeom>
          <a:solidFill>
            <a:srgbClr val="003EA8"/>
          </a:solidFill>
        </p:spPr>
        <p:txBody>
          <a:bodyPr/>
          <a:lstStyle/>
          <a:p>
            <a:endParaRPr lang="en-US"/>
          </a:p>
        </p:txBody>
      </p:sp>
      <p:sp>
        <p:nvSpPr>
          <p:cNvPr id="5" name="TextBox 5"/>
          <p:cNvSpPr txBox="1"/>
          <p:nvPr/>
        </p:nvSpPr>
        <p:spPr>
          <a:xfrm>
            <a:off x="3553843" y="2582074"/>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Bold Italics"/>
              </a:rPr>
              <a:t>1</a:t>
            </a:r>
          </a:p>
        </p:txBody>
      </p:sp>
      <p:sp>
        <p:nvSpPr>
          <p:cNvPr id="6" name="TextBox 6"/>
          <p:cNvSpPr txBox="1"/>
          <p:nvPr/>
        </p:nvSpPr>
        <p:spPr>
          <a:xfrm>
            <a:off x="2940876" y="721814"/>
            <a:ext cx="7193724" cy="564257"/>
          </a:xfrm>
          <a:prstGeom prst="rect">
            <a:avLst/>
          </a:prstGeom>
        </p:spPr>
        <p:txBody>
          <a:bodyPr wrap="square" lIns="0" tIns="0" rIns="0" bIns="0" rtlCol="0" anchor="t">
            <a:spAutoFit/>
          </a:bodyPr>
          <a:lstStyle/>
          <a:p>
            <a:pPr algn="ctr">
              <a:lnSpc>
                <a:spcPts val="4421"/>
              </a:lnSpc>
            </a:pPr>
            <a:r>
              <a:rPr lang="en-US" sz="3684">
                <a:solidFill>
                  <a:srgbClr val="FFFFFF"/>
                </a:solidFill>
                <a:latin typeface="Arial" panose="020B0604020202020204" pitchFamily="34" charset="0"/>
                <a:cs typeface="Arial" panose="020B0604020202020204" pitchFamily="34" charset="0"/>
              </a:rPr>
              <a:t>CHƯƠNG 2: CƠ SỞ LÝ THUYẾT</a:t>
            </a:r>
          </a:p>
        </p:txBody>
      </p:sp>
      <p:sp>
        <p:nvSpPr>
          <p:cNvPr id="7" name="Freeform 7"/>
          <p:cNvSpPr/>
          <p:nvPr/>
        </p:nvSpPr>
        <p:spPr>
          <a:xfrm>
            <a:off x="329651" y="-423446"/>
            <a:ext cx="2807636" cy="2807636"/>
          </a:xfrm>
          <a:custGeom>
            <a:avLst/>
            <a:gdLst/>
            <a:ahLst/>
            <a:cxnLst/>
            <a:rect l="l" t="t" r="r" b="b"/>
            <a:pathLst>
              <a:path w="2807636" h="2807636">
                <a:moveTo>
                  <a:pt x="0" y="0"/>
                </a:moveTo>
                <a:lnTo>
                  <a:pt x="2807636" y="0"/>
                </a:lnTo>
                <a:lnTo>
                  <a:pt x="2807636" y="2807635"/>
                </a:lnTo>
                <a:lnTo>
                  <a:pt x="0" y="2807635"/>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3553843" y="3851897"/>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2</a:t>
            </a:r>
          </a:p>
        </p:txBody>
      </p:sp>
      <p:sp>
        <p:nvSpPr>
          <p:cNvPr id="9" name="TextBox 9"/>
          <p:cNvSpPr txBox="1"/>
          <p:nvPr/>
        </p:nvSpPr>
        <p:spPr>
          <a:xfrm>
            <a:off x="3553843" y="52225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3</a:t>
            </a:r>
          </a:p>
        </p:txBody>
      </p:sp>
      <p:sp>
        <p:nvSpPr>
          <p:cNvPr id="10" name="TextBox 10"/>
          <p:cNvSpPr txBox="1"/>
          <p:nvPr/>
        </p:nvSpPr>
        <p:spPr>
          <a:xfrm>
            <a:off x="3553843" y="6594138"/>
            <a:ext cx="1130959" cy="657225"/>
          </a:xfrm>
          <a:prstGeom prst="rect">
            <a:avLst/>
          </a:prstGeom>
        </p:spPr>
        <p:txBody>
          <a:bodyPr lIns="0" tIns="0" rIns="0" bIns="0" rtlCol="0" anchor="t">
            <a:spAutoFit/>
          </a:bodyPr>
          <a:lstStyle/>
          <a:p>
            <a:pPr algn="ctr">
              <a:lnSpc>
                <a:spcPts val="5126"/>
              </a:lnSpc>
            </a:pPr>
            <a:r>
              <a:rPr lang="en-US" sz="4271">
                <a:solidFill>
                  <a:srgbClr val="FFFFFF"/>
                </a:solidFill>
                <a:latin typeface="Oswald"/>
              </a:rPr>
              <a:t>4</a:t>
            </a:r>
          </a:p>
        </p:txBody>
      </p:sp>
      <p:graphicFrame>
        <p:nvGraphicFramePr>
          <p:cNvPr id="11" name="Table 11"/>
          <p:cNvGraphicFramePr>
            <a:graphicFrameLocks noGrp="1"/>
          </p:cNvGraphicFramePr>
          <p:nvPr>
            <p:extLst>
              <p:ext uri="{D42A27DB-BD31-4B8C-83A1-F6EECF244321}">
                <p14:modId xmlns:p14="http://schemas.microsoft.com/office/powerpoint/2010/main" val="1776532318"/>
              </p:ext>
            </p:extLst>
          </p:nvPr>
        </p:nvGraphicFramePr>
        <p:xfrm>
          <a:off x="838200" y="2332402"/>
          <a:ext cx="16452851" cy="7094717"/>
        </p:xfrm>
        <a:graphic>
          <a:graphicData uri="http://schemas.openxmlformats.org/drawingml/2006/table">
            <a:tbl>
              <a:tblPr/>
              <a:tblGrid>
                <a:gridCol w="4196050">
                  <a:extLst>
                    <a:ext uri="{9D8B030D-6E8A-4147-A177-3AD203B41FA5}">
                      <a16:colId xmlns:a16="http://schemas.microsoft.com/office/drawing/2014/main" val="20000"/>
                    </a:ext>
                  </a:extLst>
                </a:gridCol>
                <a:gridCol w="4214603">
                  <a:extLst>
                    <a:ext uri="{9D8B030D-6E8A-4147-A177-3AD203B41FA5}">
                      <a16:colId xmlns:a16="http://schemas.microsoft.com/office/drawing/2014/main" val="20001"/>
                    </a:ext>
                  </a:extLst>
                </a:gridCol>
                <a:gridCol w="3862178">
                  <a:extLst>
                    <a:ext uri="{9D8B030D-6E8A-4147-A177-3AD203B41FA5}">
                      <a16:colId xmlns:a16="http://schemas.microsoft.com/office/drawing/2014/main" val="20002"/>
                    </a:ext>
                  </a:extLst>
                </a:gridCol>
                <a:gridCol w="4180020">
                  <a:extLst>
                    <a:ext uri="{9D8B030D-6E8A-4147-A177-3AD203B41FA5}">
                      <a16:colId xmlns:a16="http://schemas.microsoft.com/office/drawing/2014/main" val="20003"/>
                    </a:ext>
                  </a:extLst>
                </a:gridCol>
              </a:tblGrid>
              <a:tr h="2100205">
                <a:tc>
                  <a:txBody>
                    <a:bodyPr/>
                    <a:lstStyle/>
                    <a:p>
                      <a:pPr algn="ctr">
                        <a:lnSpc>
                          <a:spcPts val="4200"/>
                        </a:lnSpc>
                        <a:defRPr/>
                      </a:pPr>
                      <a:r>
                        <a:rPr lang="en-US" sz="3000">
                          <a:solidFill>
                            <a:srgbClr val="003EA8"/>
                          </a:solidFill>
                          <a:latin typeface="Muli Bold"/>
                        </a:rPr>
                        <a:t>HTML,CSS</a:t>
                      </a:r>
                      <a:endParaRPr lang="en-US" sz="1100"/>
                    </a:p>
                  </a:txBody>
                  <a:tcPr marL="190500" marR="190500" marT="190500" marB="190500" anchor="ctr">
                    <a:lnL w="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200"/>
                        </a:lnSpc>
                        <a:defRPr/>
                      </a:pPr>
                      <a:r>
                        <a:rPr lang="en-US" sz="3000">
                          <a:solidFill>
                            <a:srgbClr val="003EA8"/>
                          </a:solidFill>
                          <a:latin typeface="Muli Bold"/>
                        </a:rPr>
                        <a:t>JavaScript</a:t>
                      </a: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200"/>
                        </a:lnSpc>
                        <a:defRPr/>
                      </a:pPr>
                      <a:r>
                        <a:rPr lang="en-US" sz="3000">
                          <a:solidFill>
                            <a:srgbClr val="003EA8"/>
                          </a:solidFill>
                          <a:latin typeface="Muli Bold"/>
                        </a:rPr>
                        <a:t>ASP.NET</a:t>
                      </a: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200"/>
                        </a:lnSpc>
                        <a:defRPr/>
                      </a:pPr>
                      <a:r>
                        <a:rPr lang="en-US" sz="3000">
                          <a:solidFill>
                            <a:srgbClr val="003EA8"/>
                          </a:solidFill>
                          <a:latin typeface="Muli Bold"/>
                        </a:rPr>
                        <a:t>SQL Server</a:t>
                      </a: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994512">
                <a:tc>
                  <a:txBody>
                    <a:bodyPr/>
                    <a:lstStyle/>
                    <a:p>
                      <a:pPr marL="474979" lvl="1" indent="-237490" algn="l">
                        <a:lnSpc>
                          <a:spcPts val="3079"/>
                        </a:lnSpc>
                        <a:buFont typeface="Arial"/>
                        <a:buChar char="•"/>
                        <a:defRPr/>
                      </a:pPr>
                      <a:r>
                        <a:rPr lang="en-US" sz="2199">
                          <a:solidFill>
                            <a:srgbClr val="000000"/>
                          </a:solidFill>
                          <a:latin typeface="Cabin"/>
                        </a:rPr>
                        <a:t> HTML </a:t>
                      </a:r>
                      <a:r>
                        <a:rPr lang="en-US" sz="2199" err="1">
                          <a:solidFill>
                            <a:srgbClr val="000000"/>
                          </a:solidFill>
                          <a:latin typeface="Cabin"/>
                        </a:rPr>
                        <a:t>là</a:t>
                      </a:r>
                      <a:r>
                        <a:rPr lang="en-US" sz="2199">
                          <a:solidFill>
                            <a:srgbClr val="000000"/>
                          </a:solidFill>
                          <a:latin typeface="Cabin"/>
                        </a:rPr>
                        <a:t> </a:t>
                      </a:r>
                      <a:r>
                        <a:rPr lang="en-US" sz="2199" err="1">
                          <a:solidFill>
                            <a:srgbClr val="000000"/>
                          </a:solidFill>
                          <a:latin typeface="Cabin"/>
                        </a:rPr>
                        <a:t>viết</a:t>
                      </a:r>
                      <a:r>
                        <a:rPr lang="en-US" sz="2199">
                          <a:solidFill>
                            <a:srgbClr val="000000"/>
                          </a:solidFill>
                          <a:latin typeface="Cabin"/>
                        </a:rPr>
                        <a:t> </a:t>
                      </a:r>
                      <a:r>
                        <a:rPr lang="en-US" sz="2199" err="1">
                          <a:solidFill>
                            <a:srgbClr val="000000"/>
                          </a:solidFill>
                          <a:latin typeface="Cabin"/>
                        </a:rPr>
                        <a:t>tắt</a:t>
                      </a:r>
                      <a:r>
                        <a:rPr lang="en-US" sz="2199">
                          <a:solidFill>
                            <a:srgbClr val="000000"/>
                          </a:solidFill>
                          <a:latin typeface="Cabin"/>
                        </a:rPr>
                        <a:t> </a:t>
                      </a:r>
                      <a:r>
                        <a:rPr lang="en-US" sz="2199" err="1">
                          <a:solidFill>
                            <a:srgbClr val="000000"/>
                          </a:solidFill>
                          <a:latin typeface="Cabin"/>
                        </a:rPr>
                        <a:t>của</a:t>
                      </a:r>
                      <a:r>
                        <a:rPr lang="en-US" sz="2199">
                          <a:solidFill>
                            <a:srgbClr val="000000"/>
                          </a:solidFill>
                          <a:latin typeface="Cabin"/>
                        </a:rPr>
                        <a:t> </a:t>
                      </a:r>
                      <a:r>
                        <a:rPr lang="en-US" sz="2199" err="1">
                          <a:solidFill>
                            <a:srgbClr val="000000"/>
                          </a:solidFill>
                          <a:latin typeface="Cabin"/>
                        </a:rPr>
                        <a:t>cụm</a:t>
                      </a:r>
                      <a:r>
                        <a:rPr lang="en-US" sz="2199">
                          <a:solidFill>
                            <a:srgbClr val="000000"/>
                          </a:solidFill>
                          <a:latin typeface="Cabin"/>
                        </a:rPr>
                        <a:t> </a:t>
                      </a:r>
                      <a:r>
                        <a:rPr lang="en-US" sz="2199" err="1">
                          <a:solidFill>
                            <a:srgbClr val="000000"/>
                          </a:solidFill>
                          <a:latin typeface="Cabin"/>
                        </a:rPr>
                        <a:t>từ</a:t>
                      </a:r>
                      <a:r>
                        <a:rPr lang="en-US" sz="2199">
                          <a:solidFill>
                            <a:srgbClr val="000000"/>
                          </a:solidFill>
                          <a:latin typeface="Cabin"/>
                        </a:rPr>
                        <a:t> Hypertext Markup Language (</a:t>
                      </a:r>
                      <a:r>
                        <a:rPr lang="en-US" sz="2199" err="1">
                          <a:solidFill>
                            <a:srgbClr val="000000"/>
                          </a:solidFill>
                          <a:latin typeface="Cabin"/>
                        </a:rPr>
                        <a:t>tạm</a:t>
                      </a:r>
                      <a:r>
                        <a:rPr lang="en-US" sz="2199">
                          <a:solidFill>
                            <a:srgbClr val="000000"/>
                          </a:solidFill>
                          <a:latin typeface="Cabin"/>
                        </a:rPr>
                        <a:t> </a:t>
                      </a:r>
                      <a:r>
                        <a:rPr lang="en-US" sz="2199" err="1">
                          <a:solidFill>
                            <a:srgbClr val="000000"/>
                          </a:solidFill>
                          <a:latin typeface="Cabin"/>
                        </a:rPr>
                        <a:t>dịch</a:t>
                      </a:r>
                      <a:r>
                        <a:rPr lang="en-US" sz="2199">
                          <a:solidFill>
                            <a:srgbClr val="000000"/>
                          </a:solidFill>
                          <a:latin typeface="Cabin"/>
                        </a:rPr>
                        <a:t> </a:t>
                      </a:r>
                      <a:r>
                        <a:rPr lang="en-US" sz="2199" err="1">
                          <a:solidFill>
                            <a:srgbClr val="000000"/>
                          </a:solidFill>
                          <a:latin typeface="Cabin"/>
                        </a:rPr>
                        <a:t>là</a:t>
                      </a:r>
                      <a:r>
                        <a:rPr lang="en-US" sz="2199">
                          <a:solidFill>
                            <a:srgbClr val="000000"/>
                          </a:solidFill>
                          <a:latin typeface="Cabin"/>
                        </a:rPr>
                        <a:t> </a:t>
                      </a:r>
                      <a:r>
                        <a:rPr lang="en-US" sz="2199" err="1">
                          <a:solidFill>
                            <a:srgbClr val="000000"/>
                          </a:solidFill>
                          <a:latin typeface="Cabin"/>
                        </a:rPr>
                        <a:t>Ngôn</a:t>
                      </a:r>
                      <a:r>
                        <a:rPr lang="en-US" sz="2199">
                          <a:solidFill>
                            <a:srgbClr val="000000"/>
                          </a:solidFill>
                          <a:latin typeface="Cabin"/>
                        </a:rPr>
                        <a:t> </a:t>
                      </a:r>
                      <a:r>
                        <a:rPr lang="en-US" sz="2199" err="1">
                          <a:solidFill>
                            <a:srgbClr val="000000"/>
                          </a:solidFill>
                          <a:latin typeface="Cabin"/>
                        </a:rPr>
                        <a:t>ngữ</a:t>
                      </a:r>
                      <a:r>
                        <a:rPr lang="en-US" sz="2199">
                          <a:solidFill>
                            <a:srgbClr val="000000"/>
                          </a:solidFill>
                          <a:latin typeface="Cabin"/>
                        </a:rPr>
                        <a:t> </a:t>
                      </a:r>
                      <a:r>
                        <a:rPr lang="en-US" sz="2199" err="1">
                          <a:solidFill>
                            <a:srgbClr val="000000"/>
                          </a:solidFill>
                          <a:latin typeface="Cabin"/>
                        </a:rPr>
                        <a:t>đánh</a:t>
                      </a:r>
                      <a:r>
                        <a:rPr lang="en-US" sz="2199">
                          <a:solidFill>
                            <a:srgbClr val="000000"/>
                          </a:solidFill>
                          <a:latin typeface="Cabin"/>
                        </a:rPr>
                        <a:t> </a:t>
                      </a:r>
                      <a:r>
                        <a:rPr lang="en-US" sz="2199" err="1">
                          <a:solidFill>
                            <a:srgbClr val="000000"/>
                          </a:solidFill>
                          <a:latin typeface="Cabin"/>
                        </a:rPr>
                        <a:t>dấu</a:t>
                      </a:r>
                      <a:r>
                        <a:rPr lang="en-US" sz="2199">
                          <a:solidFill>
                            <a:srgbClr val="000000"/>
                          </a:solidFill>
                          <a:latin typeface="Cabin"/>
                        </a:rPr>
                        <a:t> </a:t>
                      </a:r>
                      <a:r>
                        <a:rPr lang="en-US" sz="2199" u="none" err="1">
                          <a:solidFill>
                            <a:srgbClr val="000000"/>
                          </a:solidFill>
                          <a:latin typeface="Cabin"/>
                        </a:rPr>
                        <a:t>siêu</a:t>
                      </a:r>
                      <a:r>
                        <a:rPr lang="en-US" sz="2199" u="none">
                          <a:solidFill>
                            <a:srgbClr val="000000"/>
                          </a:solidFill>
                          <a:latin typeface="Cabin"/>
                        </a:rPr>
                        <a:t> </a:t>
                      </a:r>
                      <a:r>
                        <a:rPr lang="en-US" sz="2199" u="none" err="1">
                          <a:solidFill>
                            <a:srgbClr val="000000"/>
                          </a:solidFill>
                          <a:latin typeface="Cabin"/>
                        </a:rPr>
                        <a:t>văn</a:t>
                      </a:r>
                      <a:r>
                        <a:rPr lang="en-US" sz="2199" u="none">
                          <a:solidFill>
                            <a:srgbClr val="000000"/>
                          </a:solidFill>
                          <a:latin typeface="Cabin"/>
                        </a:rPr>
                        <a:t> </a:t>
                      </a:r>
                      <a:r>
                        <a:rPr lang="vi-VN" sz="2199" u="none">
                          <a:solidFill>
                            <a:srgbClr val="000000"/>
                          </a:solidFill>
                          <a:latin typeface="Cabin"/>
                        </a:rPr>
                        <a:t>bản</a:t>
                      </a:r>
                      <a:r>
                        <a:rPr lang="en-US" sz="2199">
                          <a:solidFill>
                            <a:srgbClr val="000000"/>
                          </a:solidFill>
                          <a:latin typeface="Cabin"/>
                        </a:rPr>
                        <a:t>)</a:t>
                      </a:r>
                      <a:endParaRPr lang="en-US" sz="1100"/>
                    </a:p>
                    <a:p>
                      <a:pPr algn="l">
                        <a:lnSpc>
                          <a:spcPts val="3079"/>
                        </a:lnSpc>
                      </a:pPr>
                      <a:endParaRPr lang="en-US" sz="1100"/>
                    </a:p>
                    <a:p>
                      <a:pPr marL="474979" lvl="1" indent="-237490" algn="l">
                        <a:lnSpc>
                          <a:spcPts val="3079"/>
                        </a:lnSpc>
                        <a:buFont typeface="Arial"/>
                        <a:buChar char="•"/>
                      </a:pPr>
                      <a:r>
                        <a:rPr lang="en-US" sz="2199">
                          <a:solidFill>
                            <a:srgbClr val="000000"/>
                          </a:solidFill>
                          <a:latin typeface="Cabin"/>
                        </a:rPr>
                        <a:t>CSS, </a:t>
                      </a:r>
                      <a:r>
                        <a:rPr lang="en-US" sz="2199" err="1">
                          <a:solidFill>
                            <a:srgbClr val="000000"/>
                          </a:solidFill>
                          <a:latin typeface="Cabin"/>
                        </a:rPr>
                        <a:t>các</a:t>
                      </a:r>
                      <a:r>
                        <a:rPr lang="en-US" sz="2199">
                          <a:solidFill>
                            <a:srgbClr val="000000"/>
                          </a:solidFill>
                          <a:latin typeface="Cabin"/>
                        </a:rPr>
                        <a:t> </a:t>
                      </a:r>
                      <a:r>
                        <a:rPr lang="en-US" sz="2199" err="1">
                          <a:solidFill>
                            <a:srgbClr val="000000"/>
                          </a:solidFill>
                          <a:latin typeface="Cabin"/>
                        </a:rPr>
                        <a:t>thẻ</a:t>
                      </a:r>
                      <a:r>
                        <a:rPr lang="en-US" sz="2199">
                          <a:solidFill>
                            <a:srgbClr val="000000"/>
                          </a:solidFill>
                          <a:latin typeface="Cabin"/>
                        </a:rPr>
                        <a:t> </a:t>
                      </a:r>
                      <a:r>
                        <a:rPr lang="en-US" sz="2199" err="1">
                          <a:solidFill>
                            <a:srgbClr val="000000"/>
                          </a:solidFill>
                          <a:latin typeface="Cabin"/>
                        </a:rPr>
                        <a:t>như</a:t>
                      </a:r>
                      <a:r>
                        <a:rPr lang="en-US" sz="2199">
                          <a:solidFill>
                            <a:srgbClr val="000000"/>
                          </a:solidFill>
                          <a:latin typeface="Cabin"/>
                        </a:rPr>
                        <a:t> </a:t>
                      </a:r>
                      <a:r>
                        <a:rPr lang="en-US" sz="2199" err="1">
                          <a:solidFill>
                            <a:srgbClr val="000000"/>
                          </a:solidFill>
                          <a:latin typeface="Cabin"/>
                        </a:rPr>
                        <a:t>phông</a:t>
                      </a:r>
                      <a:r>
                        <a:rPr lang="en-US" sz="2199">
                          <a:solidFill>
                            <a:srgbClr val="000000"/>
                          </a:solidFill>
                          <a:latin typeface="Cabin"/>
                        </a:rPr>
                        <a:t> </a:t>
                      </a:r>
                      <a:r>
                        <a:rPr lang="en-US" sz="2199" err="1">
                          <a:solidFill>
                            <a:srgbClr val="000000"/>
                          </a:solidFill>
                          <a:latin typeface="Cabin"/>
                        </a:rPr>
                        <a:t>chữ</a:t>
                      </a:r>
                      <a:r>
                        <a:rPr lang="en-US" sz="2199">
                          <a:solidFill>
                            <a:srgbClr val="000000"/>
                          </a:solidFill>
                          <a:latin typeface="Cabin"/>
                        </a:rPr>
                        <a:t>, </a:t>
                      </a:r>
                      <a:r>
                        <a:rPr lang="en-US" sz="2199" err="1">
                          <a:solidFill>
                            <a:srgbClr val="000000"/>
                          </a:solidFill>
                          <a:latin typeface="Cabin"/>
                        </a:rPr>
                        <a:t>màu</a:t>
                      </a:r>
                      <a:r>
                        <a:rPr lang="en-US" sz="2199">
                          <a:solidFill>
                            <a:srgbClr val="000000"/>
                          </a:solidFill>
                          <a:latin typeface="Cabin"/>
                        </a:rPr>
                        <a:t> </a:t>
                      </a:r>
                      <a:r>
                        <a:rPr lang="en-US" sz="2199" err="1">
                          <a:solidFill>
                            <a:srgbClr val="000000"/>
                          </a:solidFill>
                          <a:latin typeface="Cabin"/>
                        </a:rPr>
                        <a:t>sắc</a:t>
                      </a:r>
                      <a:r>
                        <a:rPr lang="en-US" sz="2199">
                          <a:solidFill>
                            <a:srgbClr val="000000"/>
                          </a:solidFill>
                          <a:latin typeface="Cabin"/>
                        </a:rPr>
                        <a:t>, </a:t>
                      </a:r>
                      <a:r>
                        <a:rPr lang="en-US" sz="2199" err="1">
                          <a:solidFill>
                            <a:srgbClr val="000000"/>
                          </a:solidFill>
                          <a:latin typeface="Cabin"/>
                        </a:rPr>
                        <a:t>kiểu</a:t>
                      </a:r>
                      <a:r>
                        <a:rPr lang="en-US" sz="2199">
                          <a:solidFill>
                            <a:srgbClr val="000000"/>
                          </a:solidFill>
                          <a:latin typeface="Cabin"/>
                        </a:rPr>
                        <a:t> </a:t>
                      </a:r>
                      <a:r>
                        <a:rPr lang="en-US" sz="2199" err="1">
                          <a:solidFill>
                            <a:srgbClr val="000000"/>
                          </a:solidFill>
                          <a:latin typeface="Cabin"/>
                        </a:rPr>
                        <a:t>nền</a:t>
                      </a:r>
                      <a:r>
                        <a:rPr lang="en-US" sz="2199">
                          <a:solidFill>
                            <a:srgbClr val="000000"/>
                          </a:solidFill>
                          <a:latin typeface="Cabin"/>
                        </a:rPr>
                        <a:t>,  </a:t>
                      </a:r>
                      <a:r>
                        <a:rPr lang="en-US" sz="2199" err="1">
                          <a:solidFill>
                            <a:srgbClr val="000000"/>
                          </a:solidFill>
                          <a:latin typeface="Cabin"/>
                        </a:rPr>
                        <a:t>đường</a:t>
                      </a:r>
                      <a:r>
                        <a:rPr lang="en-US" sz="2199">
                          <a:solidFill>
                            <a:srgbClr val="000000"/>
                          </a:solidFill>
                          <a:latin typeface="Cabin"/>
                        </a:rPr>
                        <a:t> </a:t>
                      </a:r>
                      <a:r>
                        <a:rPr lang="en-US" sz="2199" err="1">
                          <a:solidFill>
                            <a:srgbClr val="000000"/>
                          </a:solidFill>
                          <a:latin typeface="Cabin"/>
                        </a:rPr>
                        <a:t>viền</a:t>
                      </a:r>
                      <a:r>
                        <a:rPr lang="en-US" sz="2199">
                          <a:solidFill>
                            <a:srgbClr val="000000"/>
                          </a:solidFill>
                          <a:latin typeface="Cabin"/>
                        </a:rPr>
                        <a:t> </a:t>
                      </a:r>
                      <a:r>
                        <a:rPr lang="en-US" sz="2199" err="1">
                          <a:solidFill>
                            <a:srgbClr val="000000"/>
                          </a:solidFill>
                          <a:latin typeface="Cabin"/>
                        </a:rPr>
                        <a:t>và</a:t>
                      </a:r>
                      <a:r>
                        <a:rPr lang="en-US" sz="2199">
                          <a:solidFill>
                            <a:srgbClr val="000000"/>
                          </a:solidFill>
                          <a:latin typeface="Cabin"/>
                        </a:rPr>
                        <a:t> </a:t>
                      </a:r>
                      <a:r>
                        <a:rPr lang="en-US" sz="2199" err="1">
                          <a:solidFill>
                            <a:srgbClr val="000000"/>
                          </a:solidFill>
                          <a:latin typeface="Cabin"/>
                        </a:rPr>
                        <a:t>kích</a:t>
                      </a:r>
                      <a:r>
                        <a:rPr lang="en-US" sz="2199">
                          <a:solidFill>
                            <a:srgbClr val="000000"/>
                          </a:solidFill>
                          <a:latin typeface="Cabin"/>
                        </a:rPr>
                        <a:t> </a:t>
                      </a:r>
                      <a:r>
                        <a:rPr lang="en-US" sz="2199" err="1">
                          <a:solidFill>
                            <a:srgbClr val="000000"/>
                          </a:solidFill>
                          <a:latin typeface="Cabin"/>
                        </a:rPr>
                        <a:t>thước</a:t>
                      </a:r>
                      <a:r>
                        <a:rPr lang="en-US" sz="2199">
                          <a:solidFill>
                            <a:srgbClr val="000000"/>
                          </a:solidFill>
                          <a:latin typeface="Cabin"/>
                        </a:rPr>
                        <a:t> </a:t>
                      </a:r>
                      <a:r>
                        <a:rPr lang="en-US" sz="2199" err="1">
                          <a:solidFill>
                            <a:srgbClr val="000000"/>
                          </a:solidFill>
                          <a:latin typeface="Cabin"/>
                        </a:rPr>
                        <a:t>phải</a:t>
                      </a:r>
                      <a:r>
                        <a:rPr lang="en-US" sz="2199">
                          <a:solidFill>
                            <a:srgbClr val="000000"/>
                          </a:solidFill>
                          <a:latin typeface="Cabin"/>
                        </a:rPr>
                        <a:t> </a:t>
                      </a:r>
                      <a:r>
                        <a:rPr lang="en-US" sz="2199" err="1">
                          <a:solidFill>
                            <a:srgbClr val="000000"/>
                          </a:solidFill>
                          <a:latin typeface="Cabin"/>
                        </a:rPr>
                        <a:t>được</a:t>
                      </a:r>
                      <a:r>
                        <a:rPr lang="en-US" sz="2199">
                          <a:solidFill>
                            <a:srgbClr val="000000"/>
                          </a:solidFill>
                          <a:latin typeface="Cabin"/>
                        </a:rPr>
                        <a:t> </a:t>
                      </a:r>
                      <a:r>
                        <a:rPr lang="en-US" sz="2199" err="1">
                          <a:solidFill>
                            <a:srgbClr val="000000"/>
                          </a:solidFill>
                          <a:latin typeface="Cabin"/>
                        </a:rPr>
                        <a:t>lặp</a:t>
                      </a:r>
                      <a:r>
                        <a:rPr lang="en-US" sz="2199">
                          <a:solidFill>
                            <a:srgbClr val="000000"/>
                          </a:solidFill>
                          <a:latin typeface="Cabin"/>
                        </a:rPr>
                        <a:t> </a:t>
                      </a:r>
                      <a:r>
                        <a:rPr lang="en-US" sz="2199" err="1">
                          <a:solidFill>
                            <a:srgbClr val="000000"/>
                          </a:solidFill>
                          <a:latin typeface="Cabin"/>
                        </a:rPr>
                        <a:t>lại</a:t>
                      </a:r>
                      <a:r>
                        <a:rPr lang="en-US" sz="2199">
                          <a:solidFill>
                            <a:srgbClr val="000000"/>
                          </a:solidFill>
                          <a:latin typeface="Cabin"/>
                        </a:rPr>
                        <a:t> </a:t>
                      </a:r>
                      <a:r>
                        <a:rPr lang="en-US" sz="2199" err="1">
                          <a:solidFill>
                            <a:srgbClr val="000000"/>
                          </a:solidFill>
                          <a:latin typeface="Cabin"/>
                        </a:rPr>
                        <a:t>trên</a:t>
                      </a:r>
                      <a:r>
                        <a:rPr lang="en-US" sz="2199">
                          <a:solidFill>
                            <a:srgbClr val="000000"/>
                          </a:solidFill>
                          <a:latin typeface="Cabin"/>
                        </a:rPr>
                        <a:t> </a:t>
                      </a:r>
                      <a:r>
                        <a:rPr lang="en-US" sz="2199" err="1">
                          <a:solidFill>
                            <a:srgbClr val="000000"/>
                          </a:solidFill>
                          <a:latin typeface="Cabin"/>
                        </a:rPr>
                        <a:t>mọi</a:t>
                      </a:r>
                      <a:r>
                        <a:rPr lang="en-US" sz="2199">
                          <a:solidFill>
                            <a:srgbClr val="000000"/>
                          </a:solidFill>
                          <a:latin typeface="Cabin"/>
                        </a:rPr>
                        <a:t> </a:t>
                      </a:r>
                      <a:r>
                        <a:rPr lang="en-US" sz="2199" err="1">
                          <a:solidFill>
                            <a:srgbClr val="000000"/>
                          </a:solidFill>
                          <a:latin typeface="Cabin"/>
                        </a:rPr>
                        <a:t>trang</a:t>
                      </a:r>
                      <a:r>
                        <a:rPr lang="en-US" sz="2199">
                          <a:solidFill>
                            <a:srgbClr val="000000"/>
                          </a:solidFill>
                          <a:latin typeface="Cabin"/>
                        </a:rPr>
                        <a:t> web.</a:t>
                      </a:r>
                    </a:p>
                  </a:txBody>
                  <a:tcPr marL="190500" marR="190500" marT="190500" marB="190500">
                    <a:lnL w="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marL="474979" lvl="1" indent="-237490" algn="l">
                        <a:lnSpc>
                          <a:spcPts val="3079"/>
                        </a:lnSpc>
                        <a:buFont typeface="Arial"/>
                        <a:buChar char="•"/>
                        <a:defRPr/>
                      </a:pPr>
                      <a:r>
                        <a:rPr lang="en-US" sz="2199" err="1">
                          <a:solidFill>
                            <a:srgbClr val="000000"/>
                          </a:solidFill>
                          <a:latin typeface="Cabin"/>
                        </a:rPr>
                        <a:t>Javascript</a:t>
                      </a:r>
                      <a:r>
                        <a:rPr lang="en-US" sz="2199">
                          <a:solidFill>
                            <a:srgbClr val="000000"/>
                          </a:solidFill>
                          <a:latin typeface="Cabin"/>
                        </a:rPr>
                        <a:t> </a:t>
                      </a:r>
                      <a:r>
                        <a:rPr lang="en-US" sz="2199" err="1">
                          <a:solidFill>
                            <a:srgbClr val="000000"/>
                          </a:solidFill>
                          <a:latin typeface="Cabin"/>
                        </a:rPr>
                        <a:t>cho</a:t>
                      </a:r>
                      <a:r>
                        <a:rPr lang="en-US" sz="2199">
                          <a:solidFill>
                            <a:srgbClr val="000000"/>
                          </a:solidFill>
                          <a:latin typeface="Cabin"/>
                        </a:rPr>
                        <a:t> </a:t>
                      </a:r>
                      <a:r>
                        <a:rPr lang="en-US" sz="2199" err="1">
                          <a:solidFill>
                            <a:srgbClr val="000000"/>
                          </a:solidFill>
                          <a:latin typeface="Cabin"/>
                        </a:rPr>
                        <a:t>phép</a:t>
                      </a:r>
                      <a:r>
                        <a:rPr lang="en-US" sz="2199">
                          <a:solidFill>
                            <a:srgbClr val="000000"/>
                          </a:solidFill>
                          <a:latin typeface="Cabin"/>
                        </a:rPr>
                        <a:t> </a:t>
                      </a:r>
                      <a:r>
                        <a:rPr lang="en-US" sz="2199" err="1">
                          <a:solidFill>
                            <a:srgbClr val="000000"/>
                          </a:solidFill>
                          <a:latin typeface="Cabin"/>
                        </a:rPr>
                        <a:t>bạn</a:t>
                      </a:r>
                      <a:r>
                        <a:rPr lang="en-US" sz="2199">
                          <a:solidFill>
                            <a:srgbClr val="000000"/>
                          </a:solidFill>
                          <a:latin typeface="Cabin"/>
                        </a:rPr>
                        <a:t> </a:t>
                      </a:r>
                      <a:r>
                        <a:rPr lang="en-US" sz="2199" err="1">
                          <a:solidFill>
                            <a:srgbClr val="000000"/>
                          </a:solidFill>
                          <a:latin typeface="Cabin"/>
                        </a:rPr>
                        <a:t>kiểm</a:t>
                      </a:r>
                      <a:r>
                        <a:rPr lang="en-US" sz="2199">
                          <a:solidFill>
                            <a:srgbClr val="000000"/>
                          </a:solidFill>
                          <a:latin typeface="Cabin"/>
                        </a:rPr>
                        <a:t> </a:t>
                      </a:r>
                      <a:r>
                        <a:rPr lang="en-US" sz="2199" err="1">
                          <a:solidFill>
                            <a:srgbClr val="000000"/>
                          </a:solidFill>
                          <a:latin typeface="Cabin"/>
                        </a:rPr>
                        <a:t>soát</a:t>
                      </a:r>
                      <a:r>
                        <a:rPr lang="en-US" sz="2199">
                          <a:solidFill>
                            <a:srgbClr val="000000"/>
                          </a:solidFill>
                          <a:latin typeface="Cabin"/>
                        </a:rPr>
                        <a:t> </a:t>
                      </a:r>
                      <a:r>
                        <a:rPr lang="en-US" sz="2199" err="1">
                          <a:solidFill>
                            <a:srgbClr val="000000"/>
                          </a:solidFill>
                          <a:latin typeface="Cabin"/>
                        </a:rPr>
                        <a:t>các</a:t>
                      </a:r>
                      <a:r>
                        <a:rPr lang="en-US" sz="2199">
                          <a:solidFill>
                            <a:srgbClr val="000000"/>
                          </a:solidFill>
                          <a:latin typeface="Cabin"/>
                        </a:rPr>
                        <a:t> </a:t>
                      </a:r>
                      <a:r>
                        <a:rPr lang="en-US" sz="2199" err="1">
                          <a:solidFill>
                            <a:srgbClr val="000000"/>
                          </a:solidFill>
                          <a:latin typeface="Cabin"/>
                        </a:rPr>
                        <a:t>hành</a:t>
                      </a:r>
                      <a:r>
                        <a:rPr lang="en-US" sz="2199">
                          <a:solidFill>
                            <a:srgbClr val="000000"/>
                          </a:solidFill>
                          <a:latin typeface="Cabin"/>
                        </a:rPr>
                        <a:t> vi </a:t>
                      </a:r>
                      <a:r>
                        <a:rPr lang="en-US" sz="2199" err="1">
                          <a:solidFill>
                            <a:srgbClr val="000000"/>
                          </a:solidFill>
                          <a:latin typeface="Cabin"/>
                        </a:rPr>
                        <a:t>của</a:t>
                      </a:r>
                      <a:r>
                        <a:rPr lang="en-US" sz="2199">
                          <a:solidFill>
                            <a:srgbClr val="000000"/>
                          </a:solidFill>
                          <a:latin typeface="Cabin"/>
                        </a:rPr>
                        <a:t> </a:t>
                      </a:r>
                      <a:r>
                        <a:rPr lang="en-US" sz="2199" err="1">
                          <a:solidFill>
                            <a:srgbClr val="000000"/>
                          </a:solidFill>
                          <a:latin typeface="Cabin"/>
                        </a:rPr>
                        <a:t>trang</a:t>
                      </a:r>
                      <a:r>
                        <a:rPr lang="en-US" sz="2199">
                          <a:solidFill>
                            <a:srgbClr val="000000"/>
                          </a:solidFill>
                          <a:latin typeface="Cabin"/>
                        </a:rPr>
                        <a:t> web </a:t>
                      </a:r>
                      <a:r>
                        <a:rPr lang="en-US" sz="2199" err="1">
                          <a:solidFill>
                            <a:srgbClr val="000000"/>
                          </a:solidFill>
                          <a:latin typeface="Cabin"/>
                        </a:rPr>
                        <a:t>tốt</a:t>
                      </a:r>
                      <a:r>
                        <a:rPr lang="en-US" sz="2199">
                          <a:solidFill>
                            <a:srgbClr val="000000"/>
                          </a:solidFill>
                          <a:latin typeface="Cabin"/>
                        </a:rPr>
                        <a:t> </a:t>
                      </a:r>
                      <a:r>
                        <a:rPr lang="en-US" sz="2199" err="1">
                          <a:solidFill>
                            <a:srgbClr val="000000"/>
                          </a:solidFill>
                          <a:latin typeface="Cabin"/>
                        </a:rPr>
                        <a:t>hơn</a:t>
                      </a:r>
                      <a:r>
                        <a:rPr lang="en-US" sz="2199">
                          <a:solidFill>
                            <a:srgbClr val="000000"/>
                          </a:solidFill>
                          <a:latin typeface="Cabin"/>
                        </a:rPr>
                        <a:t> so </a:t>
                      </a:r>
                      <a:r>
                        <a:rPr lang="en-US" sz="2199" err="1">
                          <a:solidFill>
                            <a:srgbClr val="000000"/>
                          </a:solidFill>
                          <a:latin typeface="Cabin"/>
                        </a:rPr>
                        <a:t>với</a:t>
                      </a:r>
                      <a:r>
                        <a:rPr lang="en-US" sz="2199">
                          <a:solidFill>
                            <a:srgbClr val="000000"/>
                          </a:solidFill>
                          <a:latin typeface="Cabin"/>
                        </a:rPr>
                        <a:t> </a:t>
                      </a:r>
                      <a:r>
                        <a:rPr lang="en-US" sz="2199" err="1">
                          <a:solidFill>
                            <a:srgbClr val="000000"/>
                          </a:solidFill>
                          <a:latin typeface="Cabin"/>
                        </a:rPr>
                        <a:t>việc</a:t>
                      </a:r>
                      <a:r>
                        <a:rPr lang="en-US" sz="2199">
                          <a:solidFill>
                            <a:srgbClr val="000000"/>
                          </a:solidFill>
                          <a:latin typeface="Cabin"/>
                        </a:rPr>
                        <a:t> </a:t>
                      </a:r>
                      <a:r>
                        <a:rPr lang="en-US" sz="2199" err="1">
                          <a:solidFill>
                            <a:srgbClr val="000000"/>
                          </a:solidFill>
                          <a:latin typeface="Cabin"/>
                        </a:rPr>
                        <a:t>chỉ</a:t>
                      </a:r>
                      <a:r>
                        <a:rPr lang="en-US" sz="2199">
                          <a:solidFill>
                            <a:srgbClr val="000000"/>
                          </a:solidFill>
                          <a:latin typeface="Cabin"/>
                        </a:rPr>
                        <a:t> </a:t>
                      </a:r>
                      <a:r>
                        <a:rPr lang="en-US" sz="2199" err="1">
                          <a:solidFill>
                            <a:srgbClr val="000000"/>
                          </a:solidFill>
                          <a:latin typeface="Cabin"/>
                        </a:rPr>
                        <a:t>sử</a:t>
                      </a:r>
                      <a:r>
                        <a:rPr lang="en-US" sz="2199">
                          <a:solidFill>
                            <a:srgbClr val="000000"/>
                          </a:solidFill>
                          <a:latin typeface="Cabin"/>
                        </a:rPr>
                        <a:t> </a:t>
                      </a:r>
                      <a:r>
                        <a:rPr lang="en-US" sz="2199" err="1">
                          <a:solidFill>
                            <a:srgbClr val="000000"/>
                          </a:solidFill>
                          <a:latin typeface="Cabin"/>
                        </a:rPr>
                        <a:t>dụng</a:t>
                      </a:r>
                      <a:r>
                        <a:rPr lang="en-US" sz="2199">
                          <a:solidFill>
                            <a:srgbClr val="000000"/>
                          </a:solidFill>
                          <a:latin typeface="Cabin"/>
                        </a:rPr>
                        <a:t> </a:t>
                      </a:r>
                      <a:r>
                        <a:rPr lang="en-US" sz="2199" err="1">
                          <a:solidFill>
                            <a:srgbClr val="000000"/>
                          </a:solidFill>
                          <a:latin typeface="Cabin"/>
                        </a:rPr>
                        <a:t>mỗi</a:t>
                      </a:r>
                      <a:r>
                        <a:rPr lang="en-US" sz="2199">
                          <a:solidFill>
                            <a:srgbClr val="000000"/>
                          </a:solidFill>
                          <a:latin typeface="Cabin"/>
                        </a:rPr>
                        <a:t> HTML</a:t>
                      </a:r>
                      <a:endParaRPr lang="en-US" sz="1100"/>
                    </a:p>
                  </a:txBody>
                  <a:tcPr marL="190500" marR="190500" marT="190500" marB="190500">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marL="474979" lvl="1" indent="-237490" algn="l">
                        <a:lnSpc>
                          <a:spcPts val="3079"/>
                        </a:lnSpc>
                        <a:buFont typeface="Arial"/>
                        <a:buChar char="•"/>
                        <a:defRPr/>
                      </a:pPr>
                      <a:r>
                        <a:rPr lang="en-US" sz="2199">
                          <a:solidFill>
                            <a:srgbClr val="000000"/>
                          </a:solidFill>
                          <a:latin typeface="Cabin"/>
                        </a:rPr>
                        <a:t>ASP.NET </a:t>
                      </a:r>
                      <a:r>
                        <a:rPr lang="en-US" sz="2199" err="1">
                          <a:solidFill>
                            <a:srgbClr val="000000"/>
                          </a:solidFill>
                          <a:latin typeface="Cabin"/>
                        </a:rPr>
                        <a:t>là</a:t>
                      </a:r>
                      <a:r>
                        <a:rPr lang="en-US" sz="2199">
                          <a:solidFill>
                            <a:srgbClr val="000000"/>
                          </a:solidFill>
                          <a:latin typeface="Cabin"/>
                        </a:rPr>
                        <a:t> </a:t>
                      </a:r>
                      <a:r>
                        <a:rPr lang="en-US" sz="2199" err="1">
                          <a:solidFill>
                            <a:srgbClr val="000000"/>
                          </a:solidFill>
                          <a:latin typeface="Cabin"/>
                        </a:rPr>
                        <a:t>một</a:t>
                      </a:r>
                      <a:r>
                        <a:rPr lang="en-US" sz="2199">
                          <a:solidFill>
                            <a:srgbClr val="000000"/>
                          </a:solidFill>
                          <a:latin typeface="Cabin"/>
                        </a:rPr>
                        <a:t> </a:t>
                      </a:r>
                      <a:r>
                        <a:rPr lang="en-US" sz="2199" err="1">
                          <a:solidFill>
                            <a:srgbClr val="000000"/>
                          </a:solidFill>
                          <a:latin typeface="Cabin"/>
                        </a:rPr>
                        <a:t>nền</a:t>
                      </a:r>
                      <a:r>
                        <a:rPr lang="en-US" sz="2199">
                          <a:solidFill>
                            <a:srgbClr val="000000"/>
                          </a:solidFill>
                          <a:latin typeface="Cabin"/>
                        </a:rPr>
                        <a:t> </a:t>
                      </a:r>
                      <a:r>
                        <a:rPr lang="en-US" sz="2199" err="1">
                          <a:solidFill>
                            <a:srgbClr val="000000"/>
                          </a:solidFill>
                          <a:latin typeface="Cabin"/>
                        </a:rPr>
                        <a:t>tảng</a:t>
                      </a:r>
                      <a:r>
                        <a:rPr lang="en-US" sz="2199">
                          <a:solidFill>
                            <a:srgbClr val="000000"/>
                          </a:solidFill>
                          <a:latin typeface="Cabin"/>
                        </a:rPr>
                        <a:t> </a:t>
                      </a:r>
                      <a:r>
                        <a:rPr lang="en-US" sz="2199" err="1">
                          <a:solidFill>
                            <a:srgbClr val="000000"/>
                          </a:solidFill>
                          <a:latin typeface="Cabin"/>
                        </a:rPr>
                        <a:t>ứng</a:t>
                      </a:r>
                      <a:r>
                        <a:rPr lang="en-US" sz="2199">
                          <a:solidFill>
                            <a:srgbClr val="000000"/>
                          </a:solidFill>
                          <a:latin typeface="Cabin"/>
                        </a:rPr>
                        <a:t> </a:t>
                      </a:r>
                      <a:r>
                        <a:rPr lang="en-US" sz="2199" err="1">
                          <a:solidFill>
                            <a:srgbClr val="000000"/>
                          </a:solidFill>
                          <a:latin typeface="Cabin"/>
                        </a:rPr>
                        <a:t>dụng</a:t>
                      </a:r>
                      <a:r>
                        <a:rPr lang="en-US" sz="2199">
                          <a:solidFill>
                            <a:srgbClr val="000000"/>
                          </a:solidFill>
                          <a:latin typeface="Cabin"/>
                        </a:rPr>
                        <a:t> web (web application framework) </a:t>
                      </a:r>
                      <a:r>
                        <a:rPr lang="en-US" sz="2199" err="1">
                          <a:solidFill>
                            <a:srgbClr val="000000"/>
                          </a:solidFill>
                          <a:latin typeface="Cabin"/>
                        </a:rPr>
                        <a:t>được</a:t>
                      </a:r>
                      <a:r>
                        <a:rPr lang="en-US" sz="2199">
                          <a:solidFill>
                            <a:srgbClr val="000000"/>
                          </a:solidFill>
                          <a:latin typeface="Cabin"/>
                        </a:rPr>
                        <a:t> </a:t>
                      </a:r>
                      <a:r>
                        <a:rPr lang="en-US" sz="2199" err="1">
                          <a:solidFill>
                            <a:srgbClr val="000000"/>
                          </a:solidFill>
                          <a:latin typeface="Cabin"/>
                        </a:rPr>
                        <a:t>phát</a:t>
                      </a:r>
                      <a:r>
                        <a:rPr lang="en-US" sz="2199">
                          <a:solidFill>
                            <a:srgbClr val="000000"/>
                          </a:solidFill>
                          <a:latin typeface="Cabin"/>
                        </a:rPr>
                        <a:t> </a:t>
                      </a:r>
                      <a:r>
                        <a:rPr lang="en-US" sz="2199" err="1">
                          <a:solidFill>
                            <a:srgbClr val="000000"/>
                          </a:solidFill>
                          <a:latin typeface="Cabin"/>
                        </a:rPr>
                        <a:t>triển</a:t>
                      </a:r>
                      <a:r>
                        <a:rPr lang="en-US" sz="2199">
                          <a:solidFill>
                            <a:srgbClr val="000000"/>
                          </a:solidFill>
                          <a:latin typeface="Cabin"/>
                        </a:rPr>
                        <a:t> </a:t>
                      </a:r>
                      <a:r>
                        <a:rPr lang="en-US" sz="2199" err="1">
                          <a:solidFill>
                            <a:srgbClr val="000000"/>
                          </a:solidFill>
                          <a:latin typeface="Cabin"/>
                        </a:rPr>
                        <a:t>và</a:t>
                      </a:r>
                      <a:r>
                        <a:rPr lang="en-US" sz="2199">
                          <a:solidFill>
                            <a:srgbClr val="000000"/>
                          </a:solidFill>
                          <a:latin typeface="Cabin"/>
                        </a:rPr>
                        <a:t> </a:t>
                      </a:r>
                      <a:r>
                        <a:rPr lang="en-US" sz="2199" err="1">
                          <a:solidFill>
                            <a:srgbClr val="000000"/>
                          </a:solidFill>
                          <a:latin typeface="Cabin"/>
                        </a:rPr>
                        <a:t>cung</a:t>
                      </a:r>
                      <a:r>
                        <a:rPr lang="en-US" sz="2199">
                          <a:solidFill>
                            <a:srgbClr val="000000"/>
                          </a:solidFill>
                          <a:latin typeface="Cabin"/>
                        </a:rPr>
                        <a:t> </a:t>
                      </a:r>
                      <a:r>
                        <a:rPr lang="en-US" sz="2199" err="1">
                          <a:solidFill>
                            <a:srgbClr val="000000"/>
                          </a:solidFill>
                          <a:latin typeface="Cabin"/>
                        </a:rPr>
                        <a:t>cấp</a:t>
                      </a:r>
                      <a:r>
                        <a:rPr lang="en-US" sz="2199">
                          <a:solidFill>
                            <a:srgbClr val="000000"/>
                          </a:solidFill>
                          <a:latin typeface="Cabin"/>
                        </a:rPr>
                        <a:t> </a:t>
                      </a:r>
                      <a:r>
                        <a:rPr lang="en-US" sz="2199" err="1">
                          <a:solidFill>
                            <a:srgbClr val="000000"/>
                          </a:solidFill>
                          <a:latin typeface="Cabin"/>
                        </a:rPr>
                        <a:t>bởi</a:t>
                      </a:r>
                      <a:r>
                        <a:rPr lang="en-US" sz="2199">
                          <a:solidFill>
                            <a:srgbClr val="000000"/>
                          </a:solidFill>
                          <a:latin typeface="Cabin"/>
                        </a:rPr>
                        <a:t> </a:t>
                      </a:r>
                      <a:r>
                        <a:rPr lang="vi-VN" sz="2199">
                          <a:solidFill>
                            <a:srgbClr val="000000"/>
                          </a:solidFill>
                          <a:latin typeface="Cabin"/>
                        </a:rPr>
                        <a:t>Microsoft.</a:t>
                      </a:r>
                      <a:endParaRPr lang="en-US" sz="1100"/>
                    </a:p>
                  </a:txBody>
                  <a:tcPr marL="190500" marR="190500" marT="190500" marB="190500">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marL="474981" lvl="1" indent="-237491" algn="l">
                        <a:lnSpc>
                          <a:spcPts val="3080"/>
                        </a:lnSpc>
                        <a:buFont typeface="Arial"/>
                        <a:buChar char="•"/>
                        <a:defRPr/>
                      </a:pPr>
                      <a:r>
                        <a:rPr lang="en-US" sz="2200">
                          <a:solidFill>
                            <a:srgbClr val="000000"/>
                          </a:solidFill>
                          <a:latin typeface="Cabin"/>
                        </a:rPr>
                        <a:t>SQL server </a:t>
                      </a:r>
                      <a:r>
                        <a:rPr lang="en-US" sz="2200" err="1">
                          <a:solidFill>
                            <a:srgbClr val="000000"/>
                          </a:solidFill>
                          <a:latin typeface="Cabin"/>
                        </a:rPr>
                        <a:t>là</a:t>
                      </a:r>
                      <a:r>
                        <a:rPr lang="en-US" sz="2200">
                          <a:solidFill>
                            <a:srgbClr val="000000"/>
                          </a:solidFill>
                          <a:latin typeface="Cabin"/>
                        </a:rPr>
                        <a:t> </a:t>
                      </a:r>
                      <a:r>
                        <a:rPr lang="en-US" sz="2200" err="1">
                          <a:solidFill>
                            <a:srgbClr val="000000"/>
                          </a:solidFill>
                          <a:latin typeface="Cabin"/>
                        </a:rPr>
                        <a:t>một</a:t>
                      </a:r>
                      <a:r>
                        <a:rPr lang="en-US" sz="2200">
                          <a:solidFill>
                            <a:srgbClr val="000000"/>
                          </a:solidFill>
                          <a:latin typeface="Cabin"/>
                        </a:rPr>
                        <a:t> </a:t>
                      </a:r>
                      <a:r>
                        <a:rPr lang="en-US" sz="2200" err="1">
                          <a:solidFill>
                            <a:srgbClr val="000000"/>
                          </a:solidFill>
                          <a:latin typeface="Cabin"/>
                        </a:rPr>
                        <a:t>dạng</a:t>
                      </a:r>
                      <a:r>
                        <a:rPr lang="en-US" sz="2200">
                          <a:solidFill>
                            <a:srgbClr val="000000"/>
                          </a:solidFill>
                          <a:latin typeface="Cabin"/>
                        </a:rPr>
                        <a:t> </a:t>
                      </a:r>
                      <a:r>
                        <a:rPr lang="en-US" sz="2200" err="1">
                          <a:solidFill>
                            <a:srgbClr val="000000"/>
                          </a:solidFill>
                          <a:latin typeface="Cabin"/>
                        </a:rPr>
                        <a:t>hệ</a:t>
                      </a:r>
                      <a:r>
                        <a:rPr lang="en-US" sz="2200">
                          <a:solidFill>
                            <a:srgbClr val="000000"/>
                          </a:solidFill>
                          <a:latin typeface="Cabin"/>
                        </a:rPr>
                        <a:t> </a:t>
                      </a:r>
                      <a:r>
                        <a:rPr lang="en-US" sz="2200" err="1">
                          <a:solidFill>
                            <a:srgbClr val="000000"/>
                          </a:solidFill>
                          <a:latin typeface="Cabin"/>
                        </a:rPr>
                        <a:t>quản</a:t>
                      </a:r>
                      <a:r>
                        <a:rPr lang="en-US" sz="2200">
                          <a:solidFill>
                            <a:srgbClr val="000000"/>
                          </a:solidFill>
                          <a:latin typeface="Cabin"/>
                        </a:rPr>
                        <a:t> </a:t>
                      </a:r>
                      <a:r>
                        <a:rPr lang="en-US" sz="2200" err="1">
                          <a:solidFill>
                            <a:srgbClr val="000000"/>
                          </a:solidFill>
                          <a:latin typeface="Cabin"/>
                        </a:rPr>
                        <a:t>trị</a:t>
                      </a:r>
                      <a:r>
                        <a:rPr lang="en-US" sz="2200">
                          <a:solidFill>
                            <a:srgbClr val="000000"/>
                          </a:solidFill>
                          <a:latin typeface="Cabin"/>
                        </a:rPr>
                        <a:t> </a:t>
                      </a:r>
                      <a:r>
                        <a:rPr lang="en-US" sz="2200" err="1">
                          <a:solidFill>
                            <a:srgbClr val="000000"/>
                          </a:solidFill>
                          <a:latin typeface="Cabin"/>
                        </a:rPr>
                        <a:t>cơ</a:t>
                      </a:r>
                      <a:r>
                        <a:rPr lang="en-US" sz="2200">
                          <a:solidFill>
                            <a:srgbClr val="000000"/>
                          </a:solidFill>
                          <a:latin typeface="Cabin"/>
                        </a:rPr>
                        <a:t> </a:t>
                      </a:r>
                      <a:r>
                        <a:rPr lang="en-US" sz="2200" err="1">
                          <a:solidFill>
                            <a:srgbClr val="000000"/>
                          </a:solidFill>
                          <a:latin typeface="Cabin"/>
                        </a:rPr>
                        <a:t>sở</a:t>
                      </a:r>
                      <a:r>
                        <a:rPr lang="en-US" sz="2200">
                          <a:solidFill>
                            <a:srgbClr val="000000"/>
                          </a:solidFill>
                          <a:latin typeface="Cabin"/>
                        </a:rPr>
                        <a:t> </a:t>
                      </a:r>
                      <a:r>
                        <a:rPr lang="en-US" sz="2200" err="1">
                          <a:solidFill>
                            <a:srgbClr val="000000"/>
                          </a:solidFill>
                          <a:latin typeface="Cabin"/>
                        </a:rPr>
                        <a:t>dữ</a:t>
                      </a:r>
                      <a:r>
                        <a:rPr lang="en-US" sz="2200">
                          <a:solidFill>
                            <a:srgbClr val="000000"/>
                          </a:solidFill>
                          <a:latin typeface="Cabin"/>
                        </a:rPr>
                        <a:t> </a:t>
                      </a:r>
                      <a:r>
                        <a:rPr lang="en-US" sz="2200" err="1">
                          <a:solidFill>
                            <a:srgbClr val="000000"/>
                          </a:solidFill>
                          <a:latin typeface="Cabin"/>
                        </a:rPr>
                        <a:t>liệu</a:t>
                      </a:r>
                      <a:r>
                        <a:rPr lang="en-US" sz="2200">
                          <a:solidFill>
                            <a:srgbClr val="000000"/>
                          </a:solidFill>
                          <a:latin typeface="Cabin"/>
                        </a:rPr>
                        <a:t> </a:t>
                      </a:r>
                      <a:r>
                        <a:rPr lang="en-US" sz="2200" err="1">
                          <a:solidFill>
                            <a:srgbClr val="000000"/>
                          </a:solidFill>
                          <a:latin typeface="Cabin"/>
                        </a:rPr>
                        <a:t>quan</a:t>
                      </a:r>
                      <a:r>
                        <a:rPr lang="en-US" sz="2200">
                          <a:solidFill>
                            <a:srgbClr val="000000"/>
                          </a:solidFill>
                          <a:latin typeface="Cabin"/>
                        </a:rPr>
                        <a:t> </a:t>
                      </a:r>
                      <a:r>
                        <a:rPr lang="en-US" sz="2200" err="1">
                          <a:solidFill>
                            <a:srgbClr val="000000"/>
                          </a:solidFill>
                          <a:latin typeface="Cabin"/>
                        </a:rPr>
                        <a:t>hệ</a:t>
                      </a:r>
                      <a:r>
                        <a:rPr lang="en-US" sz="2200">
                          <a:solidFill>
                            <a:srgbClr val="000000"/>
                          </a:solidFill>
                          <a:latin typeface="Cabin"/>
                        </a:rPr>
                        <a:t> , </a:t>
                      </a:r>
                      <a:r>
                        <a:rPr lang="en-US" sz="2200" err="1">
                          <a:solidFill>
                            <a:srgbClr val="000000"/>
                          </a:solidFill>
                          <a:latin typeface="Cabin"/>
                        </a:rPr>
                        <a:t>được</a:t>
                      </a:r>
                      <a:r>
                        <a:rPr lang="en-US" sz="2200">
                          <a:solidFill>
                            <a:srgbClr val="000000"/>
                          </a:solidFill>
                          <a:latin typeface="Cabin"/>
                        </a:rPr>
                        <a:t> </a:t>
                      </a:r>
                      <a:r>
                        <a:rPr lang="en-US" sz="2200" err="1">
                          <a:solidFill>
                            <a:srgbClr val="000000"/>
                          </a:solidFill>
                          <a:latin typeface="Cabin"/>
                        </a:rPr>
                        <a:t>phát</a:t>
                      </a:r>
                      <a:r>
                        <a:rPr lang="en-US" sz="2200">
                          <a:solidFill>
                            <a:srgbClr val="000000"/>
                          </a:solidFill>
                          <a:latin typeface="Cabin"/>
                        </a:rPr>
                        <a:t> </a:t>
                      </a:r>
                      <a:r>
                        <a:rPr lang="en-US" sz="2200" err="1">
                          <a:solidFill>
                            <a:srgbClr val="000000"/>
                          </a:solidFill>
                          <a:latin typeface="Cabin"/>
                        </a:rPr>
                        <a:t>triển</a:t>
                      </a:r>
                      <a:r>
                        <a:rPr lang="en-US" sz="2200">
                          <a:solidFill>
                            <a:srgbClr val="000000"/>
                          </a:solidFill>
                          <a:latin typeface="Cabin"/>
                        </a:rPr>
                        <a:t> </a:t>
                      </a:r>
                      <a:r>
                        <a:rPr lang="en-US" sz="2200" err="1">
                          <a:solidFill>
                            <a:srgbClr val="000000"/>
                          </a:solidFill>
                          <a:latin typeface="Cabin"/>
                        </a:rPr>
                        <a:t>bởi</a:t>
                      </a:r>
                      <a:r>
                        <a:rPr lang="en-US" sz="2200">
                          <a:solidFill>
                            <a:srgbClr val="000000"/>
                          </a:solidFill>
                          <a:latin typeface="Cabin"/>
                        </a:rPr>
                        <a:t> </a:t>
                      </a:r>
                      <a:r>
                        <a:rPr lang="en-US" sz="2200" err="1">
                          <a:solidFill>
                            <a:srgbClr val="000000"/>
                          </a:solidFill>
                          <a:latin typeface="Cabin"/>
                        </a:rPr>
                        <a:t>gã</a:t>
                      </a:r>
                      <a:r>
                        <a:rPr lang="en-US" sz="2200">
                          <a:solidFill>
                            <a:srgbClr val="000000"/>
                          </a:solidFill>
                          <a:latin typeface="Cabin"/>
                        </a:rPr>
                        <a:t> </a:t>
                      </a:r>
                      <a:r>
                        <a:rPr lang="en-US" sz="2200" err="1">
                          <a:solidFill>
                            <a:srgbClr val="000000"/>
                          </a:solidFill>
                          <a:latin typeface="Cabin"/>
                        </a:rPr>
                        <a:t>khổng</a:t>
                      </a:r>
                      <a:r>
                        <a:rPr lang="en-US" sz="2200">
                          <a:solidFill>
                            <a:srgbClr val="000000"/>
                          </a:solidFill>
                          <a:latin typeface="Cabin"/>
                        </a:rPr>
                        <a:t> </a:t>
                      </a:r>
                      <a:r>
                        <a:rPr lang="en-US" sz="2200" err="1">
                          <a:solidFill>
                            <a:srgbClr val="000000"/>
                          </a:solidFill>
                          <a:latin typeface="Cabin"/>
                        </a:rPr>
                        <a:t>lồ</a:t>
                      </a:r>
                      <a:r>
                        <a:rPr lang="en-US" sz="2200">
                          <a:solidFill>
                            <a:srgbClr val="000000"/>
                          </a:solidFill>
                          <a:latin typeface="Cabin"/>
                        </a:rPr>
                        <a:t> </a:t>
                      </a:r>
                      <a:r>
                        <a:rPr lang="en-US" sz="2200" err="1">
                          <a:solidFill>
                            <a:srgbClr val="000000"/>
                          </a:solidFill>
                          <a:latin typeface="Cabin"/>
                        </a:rPr>
                        <a:t>trong</a:t>
                      </a:r>
                      <a:r>
                        <a:rPr lang="en-US" sz="2200">
                          <a:solidFill>
                            <a:srgbClr val="000000"/>
                          </a:solidFill>
                          <a:latin typeface="Cabin"/>
                        </a:rPr>
                        <a:t> </a:t>
                      </a:r>
                      <a:r>
                        <a:rPr lang="en-US" sz="2200" err="1">
                          <a:solidFill>
                            <a:srgbClr val="000000"/>
                          </a:solidFill>
                          <a:latin typeface="Cabin"/>
                        </a:rPr>
                        <a:t>làng</a:t>
                      </a:r>
                      <a:r>
                        <a:rPr lang="en-US" sz="2200">
                          <a:solidFill>
                            <a:srgbClr val="000000"/>
                          </a:solidFill>
                          <a:latin typeface="Cabin"/>
                        </a:rPr>
                        <a:t> </a:t>
                      </a:r>
                      <a:r>
                        <a:rPr lang="en-US" sz="2200" err="1">
                          <a:solidFill>
                            <a:srgbClr val="000000"/>
                          </a:solidFill>
                          <a:latin typeface="Cabin"/>
                        </a:rPr>
                        <a:t>công</a:t>
                      </a:r>
                      <a:r>
                        <a:rPr lang="en-US" sz="2200">
                          <a:solidFill>
                            <a:srgbClr val="000000"/>
                          </a:solidFill>
                          <a:latin typeface="Cabin"/>
                        </a:rPr>
                        <a:t> </a:t>
                      </a:r>
                      <a:r>
                        <a:rPr lang="en-US" sz="2200" err="1">
                          <a:solidFill>
                            <a:srgbClr val="000000"/>
                          </a:solidFill>
                          <a:latin typeface="Cabin"/>
                        </a:rPr>
                        <a:t>nghệ</a:t>
                      </a:r>
                      <a:r>
                        <a:rPr lang="en-US" sz="2200">
                          <a:solidFill>
                            <a:srgbClr val="000000"/>
                          </a:solidFill>
                          <a:latin typeface="Cabin"/>
                        </a:rPr>
                        <a:t> Microsoft </a:t>
                      </a:r>
                      <a:endParaRPr lang="en-US" sz="1100"/>
                    </a:p>
                  </a:txBody>
                  <a:tcPr marL="190500" marR="190500" marT="190500" marB="190500">
                    <a:lnL w="1905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890</Words>
  <Application>Microsoft Office PowerPoint</Application>
  <PresentationFormat>Custom</PresentationFormat>
  <Paragraphs>164</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Muli Bold</vt:lpstr>
      <vt:lpstr>Roboto</vt:lpstr>
      <vt:lpstr>Francois One</vt:lpstr>
      <vt:lpstr>Oswald</vt:lpstr>
      <vt:lpstr>Arial Bold</vt:lpstr>
      <vt:lpstr>Cabin</vt:lpstr>
      <vt:lpstr>Arial</vt:lpstr>
      <vt:lpstr>Calibri</vt:lpstr>
      <vt:lpstr>Roboto Bold</vt:lpstr>
      <vt:lpstr>Oswald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khoa kỹ thuật và công nghệ</dc:title>
  <dc:creator>Kim Hoàng Nam</dc:creator>
  <cp:lastModifiedBy>Kim Hoàng Nam</cp:lastModifiedBy>
  <cp:revision>4</cp:revision>
  <dcterms:created xsi:type="dcterms:W3CDTF">2006-08-16T00:00:00Z</dcterms:created>
  <dcterms:modified xsi:type="dcterms:W3CDTF">2024-01-15T09:22:08Z</dcterms:modified>
  <dc:identifier>DAF5vU8hSDA</dc:identifier>
</cp:coreProperties>
</file>